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34"/>
  </p:notesMasterIdLst>
  <p:sldIdLst>
    <p:sldId id="1105" r:id="rId3"/>
    <p:sldId id="1179" r:id="rId4"/>
    <p:sldId id="1211" r:id="rId5"/>
    <p:sldId id="1213" r:id="rId6"/>
    <p:sldId id="1207" r:id="rId7"/>
    <p:sldId id="1214" r:id="rId8"/>
    <p:sldId id="1181" r:id="rId9"/>
    <p:sldId id="1182" r:id="rId10"/>
    <p:sldId id="1184" r:id="rId11"/>
    <p:sldId id="1183" r:id="rId12"/>
    <p:sldId id="1185" r:id="rId13"/>
    <p:sldId id="1186" r:id="rId14"/>
    <p:sldId id="1187" r:id="rId15"/>
    <p:sldId id="1188" r:id="rId16"/>
    <p:sldId id="1189" r:id="rId17"/>
    <p:sldId id="1190" r:id="rId18"/>
    <p:sldId id="1191" r:id="rId19"/>
    <p:sldId id="1192" r:id="rId20"/>
    <p:sldId id="1193" r:id="rId21"/>
    <p:sldId id="1194" r:id="rId22"/>
    <p:sldId id="1197" r:id="rId23"/>
    <p:sldId id="1199" r:id="rId24"/>
    <p:sldId id="1198" r:id="rId25"/>
    <p:sldId id="1200" r:id="rId26"/>
    <p:sldId id="1201" r:id="rId27"/>
    <p:sldId id="1202" r:id="rId28"/>
    <p:sldId id="1107" r:id="rId29"/>
    <p:sldId id="1195" r:id="rId30"/>
    <p:sldId id="1208" r:id="rId31"/>
    <p:sldId id="1210" r:id="rId32"/>
    <p:sldId id="1196" r:id="rId33"/>
  </p:sldIdLst>
  <p:sldSz cx="9144000" cy="6858000" type="screen4x3"/>
  <p:notesSz cx="7772400" cy="10058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2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E0026"/>
    <a:srgbClr val="0945A5"/>
    <a:srgbClr val="2982A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5" autoAdjust="0"/>
    <p:restoredTop sz="90415" autoAdjust="0"/>
  </p:normalViewPr>
  <p:slideViewPr>
    <p:cSldViewPr snapToGrid="0">
      <p:cViewPr varScale="1">
        <p:scale>
          <a:sx n="98" d="100"/>
          <a:sy n="98" d="100"/>
        </p:scale>
        <p:origin x="1128" y="68"/>
      </p:cViewPr>
      <p:guideLst>
        <p:guide orient="horz" pos="2203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68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0" tIns="48321" rIns="96640" bIns="48321" numCol="1" anchor="t" anchorCtr="0" compatLnSpc="1"/>
          <a:lstStyle>
            <a:lvl1pPr defTabSz="966470" eaLnBrk="1" hangingPunct="1">
              <a:buFont typeface="Arial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400550" y="0"/>
            <a:ext cx="3368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0" tIns="48321" rIns="96640" bIns="48321" numCol="1" anchor="t" anchorCtr="0" compatLnSpc="1"/>
          <a:lstStyle>
            <a:lvl1pPr algn="r" defTabSz="966470" eaLnBrk="1" hangingPunct="1">
              <a:buFont typeface="Arial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335088" y="752475"/>
            <a:ext cx="5100637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77875" y="4778375"/>
            <a:ext cx="62166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0" tIns="48321" rIns="96640" bIns="48321" numCol="1" anchor="ctr" anchorCtr="0" compatLnSpc="1"/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1988"/>
            <a:ext cx="3368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0" tIns="48321" rIns="96640" bIns="48321" numCol="1" anchor="b" anchorCtr="0" compatLnSpc="1"/>
          <a:lstStyle>
            <a:lvl1pPr defTabSz="966470" eaLnBrk="1" hangingPunct="1">
              <a:buFont typeface="Arial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00550" y="9551988"/>
            <a:ext cx="3368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0" tIns="48321" rIns="96640" bIns="48321" numCol="1" anchor="b" anchorCtr="0" compatLnSpc="1"/>
          <a:lstStyle>
            <a:lvl1pPr algn="r" defTabSz="966470" eaLnBrk="1" hangingPunct="1">
              <a:buFont typeface="Arial" charset="0"/>
              <a:buNone/>
              <a:defRPr sz="1200"/>
            </a:lvl1pPr>
          </a:lstStyle>
          <a:p>
            <a:pPr>
              <a:defRPr/>
            </a:pPr>
            <a:fld id="{D621D3F2-0463-4831-A783-9715360B5B45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52475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+mn-cs"/>
              </a:rPr>
              <a:t>Given the increase of programmable wireless hardware, mobile networking research has shifted over the past decades from a heavy reliance on simulation towards a more experiment-driven methodology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1D3F2-0463-4831-A783-9715360B5B45}" type="slidenum">
              <a:rPr lang="en-US" altLang="en-US" smtClean="0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99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52475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primary use of V2V communication is to build safety-related driving applications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Particularly, what we did was to calibrate low-complexity simulations models based on the field test data, and compared the simulation results with the field test results to see how accurate the simulation results can 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1D3F2-0463-4831-A783-9715360B5B45}" type="slidenum">
              <a:rPr lang="en-US" altLang="en-US" smtClean="0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88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52475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Whether sharing with DSRC is allowed, how to share is still a open problem and after sharing, how much the performance of DSRC is going to degrade, all these questions are still unknown. </a:t>
            </a:r>
          </a:p>
          <a:p>
            <a:r>
              <a:rPr lang="en-US" baseline="0" dirty="0" smtClean="0"/>
              <a:t>We believe an accurate simulation tool can also help to evaluate the DSRC and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coexistence.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1D3F2-0463-4831-A783-9715360B5B45}" type="slidenum">
              <a:rPr lang="en-US" altLang="en-US" smtClean="0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26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52475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+mn-cs"/>
              </a:rPr>
              <a:t>1. six primary driving configurations were tested: Highway, intersection, V2V safety application, high dynamics winding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+mn-cs"/>
              </a:rPr>
              <a:t>road, hidden node and sudden loading effect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1D3F2-0463-4831-A783-9715360B5B45}" type="slidenum">
              <a:rPr lang="en-US" altLang="en-US" smtClean="0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52475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Calibration effort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1D3F2-0463-4831-A783-9715360B5B45}" type="slidenum">
              <a:rPr lang="en-US" altLang="en-US" smtClean="0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21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D42A-B1FF-4F4F-8834-D6503800951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EB9C-6951-47C4-9FB3-CF0EA71C12C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EBC8-6BAF-4075-8A9B-01E96D5D16E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 baseline="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CFC5-73BB-4293-8895-7822BECF213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58F58-FCDB-4FEC-9CA4-3CAD84746BE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496E-A6B6-434B-A1C1-33AD1EF25E3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39BAE-8EBE-474A-A0AD-D763B7151F0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498F6-C8DE-419D-8068-4A1B5203592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03A7-4D02-4283-8FC1-D5B72DD710C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A76A-9857-46F0-BE9D-9A9E943F5DB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44C2-4711-4BE1-843B-953AFE72114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RU_units-banner_red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6191250"/>
            <a:ext cx="17462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charset="0"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1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charset="0"/>
              <a:buNone/>
              <a:defRPr sz="14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F9F99284-69B2-40CC-95DD-6C6B1929A2C3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MS PGothic" panose="020B0600070205080204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MS PGothic" panose="020B0600070205080204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MS PGothic" panose="020B0600070205080204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MS PGothic" panose="020B0600070205080204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PT_intropage_pri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MS PGothic" panose="020B0600070205080204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MS PGothic" panose="020B0600070205080204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MS PGothic" panose="020B0600070205080204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MS PGothic" panose="020B0600070205080204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06483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rgbClr val="FFFFFF"/>
                </a:solidFill>
              </a:rPr>
              <a:t>Simulating Large-Scale Vehicular Networks with Statistical Accuracy</a:t>
            </a:r>
            <a:endParaRPr lang="en-US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65188" y="3104204"/>
            <a:ext cx="7593012" cy="2680511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0" dirty="0" smtClean="0">
              <a:solidFill>
                <a:srgbClr val="FFFFFF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</a:rPr>
              <a:t>Bin Cheng</a:t>
            </a:r>
          </a:p>
          <a:p>
            <a:pPr marL="0" indent="0" algn="ctr">
              <a:buFontTx/>
              <a:buNone/>
            </a:pPr>
            <a:endParaRPr lang="en-US" altLang="en-US" sz="1600" b="1" baseline="30000" dirty="0" smtClean="0">
              <a:solidFill>
                <a:srgbClr val="FFFFFF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1400" dirty="0" smtClean="0">
                <a:solidFill>
                  <a:srgbClr val="FFFFFF"/>
                </a:solidFill>
              </a:rPr>
              <a:t>Joint work with </a:t>
            </a:r>
          </a:p>
          <a:p>
            <a:pPr marL="0" indent="0" algn="ctr"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</a:rPr>
              <a:t>Ali </a:t>
            </a:r>
            <a:r>
              <a:rPr lang="en-US" altLang="en-US" sz="1600" dirty="0" err="1" smtClean="0">
                <a:solidFill>
                  <a:srgbClr val="FFFFFF"/>
                </a:solidFill>
              </a:rPr>
              <a:t>Rostami</a:t>
            </a:r>
            <a:r>
              <a:rPr lang="en-US" altLang="en-US" sz="1600" dirty="0" smtClean="0">
                <a:solidFill>
                  <a:srgbClr val="FFFFFF"/>
                </a:solidFill>
              </a:rPr>
              <a:t>, Marco </a:t>
            </a:r>
            <a:r>
              <a:rPr lang="en-US" altLang="en-US" sz="1600" dirty="0" err="1" smtClean="0">
                <a:solidFill>
                  <a:srgbClr val="FFFFFF"/>
                </a:solidFill>
              </a:rPr>
              <a:t>Gruteser</a:t>
            </a:r>
            <a:endParaRPr lang="en-US" altLang="en-US" sz="1600" baseline="30000" dirty="0" smtClean="0">
              <a:solidFill>
                <a:srgbClr val="FFFFFF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</a:rPr>
              <a:t>WINLAB, Rutgers University, USA</a:t>
            </a:r>
          </a:p>
          <a:p>
            <a:pPr marL="0" indent="0" algn="ctr">
              <a:buFontTx/>
              <a:buNone/>
            </a:pPr>
            <a:endParaRPr lang="en-US" altLang="en-US" sz="1600" baseline="30000" dirty="0" smtClean="0">
              <a:solidFill>
                <a:srgbClr val="FFFFFF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1400" dirty="0" smtClean="0">
                <a:solidFill>
                  <a:srgbClr val="FFFFFF"/>
                </a:solidFill>
              </a:rPr>
              <a:t>Supported by </a:t>
            </a:r>
            <a:endParaRPr lang="en-US" altLang="en-US" sz="1400" baseline="30000" dirty="0" smtClean="0">
              <a:solidFill>
                <a:srgbClr val="FFFFFF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</a:rPr>
              <a:t>Crash Avoidance Metrics Partnership (CAMP) Vehicle Safety Communications 3 (VSC3) Consortium</a:t>
            </a:r>
            <a:endParaRPr lang="en-US" altLang="en-US" sz="1600" dirty="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549"/>
            <a:ext cx="2240280" cy="1022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72" y="5603132"/>
            <a:ext cx="2236594" cy="1207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Calibrating four main components</a:t>
            </a:r>
          </a:p>
          <a:p>
            <a:pPr lvl="1"/>
            <a:r>
              <a:rPr lang="en-US" dirty="0" smtClean="0"/>
              <a:t>Transceiver mobility </a:t>
            </a:r>
            <a:r>
              <a:rPr lang="en-US" dirty="0"/>
              <a:t>manager </a:t>
            </a:r>
            <a:endParaRPr lang="en-US" dirty="0" smtClean="0"/>
          </a:p>
          <a:p>
            <a:pPr lvl="2"/>
            <a:r>
              <a:rPr lang="en-US" dirty="0" smtClean="0"/>
              <a:t>Decide the position and the movement of nodes in simulation</a:t>
            </a:r>
            <a:r>
              <a:rPr lang="x-none" altLang="en-US" dirty="0" smtClean="0"/>
              <a:t>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t</a:t>
            </a:r>
            <a:r>
              <a:rPr lang="en-US" dirty="0" smtClean="0"/>
              <a:t>raffic generator</a:t>
            </a:r>
          </a:p>
          <a:p>
            <a:pPr lvl="2"/>
            <a:r>
              <a:rPr lang="en-US" dirty="0" smtClean="0"/>
              <a:t>Decide what type of transmissions on the network and how they are generated</a:t>
            </a:r>
          </a:p>
          <a:p>
            <a:pPr lvl="1"/>
            <a:r>
              <a:rPr lang="en-US" dirty="0" smtClean="0"/>
              <a:t>Signal propagation</a:t>
            </a:r>
          </a:p>
          <a:p>
            <a:pPr lvl="2"/>
            <a:r>
              <a:rPr lang="en-US" dirty="0" smtClean="0"/>
              <a:t>Decide the received power of a signal at a receiver</a:t>
            </a:r>
          </a:p>
          <a:p>
            <a:pPr lvl="1"/>
            <a:r>
              <a:rPr lang="en-US" dirty="0" smtClean="0"/>
              <a:t>Receiver model</a:t>
            </a:r>
          </a:p>
          <a:p>
            <a:pPr lvl="2"/>
            <a:r>
              <a:rPr lang="x-none" altLang="en-US" dirty="0" smtClean="0"/>
              <a:t>Determine</a:t>
            </a:r>
            <a:r>
              <a:rPr lang="en-US" dirty="0" smtClean="0"/>
              <a:t> the reaction </a:t>
            </a:r>
            <a:r>
              <a:rPr lang="x-none" altLang="en-US" dirty="0" smtClean="0"/>
              <a:t>behaviors </a:t>
            </a:r>
            <a:r>
              <a:rPr lang="en-US" dirty="0" smtClean="0"/>
              <a:t>of a receiver when a signal arrives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Transceiver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trace-driven approach</a:t>
            </a:r>
          </a:p>
          <a:p>
            <a:pPr lvl="1"/>
            <a:r>
              <a:rPr lang="en-US" dirty="0" smtClean="0"/>
              <a:t>Logging GPS coordinates 10 times per second</a:t>
            </a:r>
          </a:p>
          <a:p>
            <a:pPr lvl="1"/>
            <a:r>
              <a:rPr lang="en-US" dirty="0" smtClean="0"/>
              <a:t>Converting GPS coordinates into ns-3 readable trace format</a:t>
            </a:r>
          </a:p>
          <a:p>
            <a:pPr lvl="2"/>
            <a:r>
              <a:rPr lang="en-US" dirty="0" smtClean="0"/>
              <a:t>E.g</a:t>
            </a:r>
            <a:r>
              <a:rPr lang="en-US" dirty="0"/>
              <a:t>. </a:t>
            </a:r>
            <a:endParaRPr lang="en-US" dirty="0" smtClean="0"/>
          </a:p>
          <a:p>
            <a:pPr lvl="3"/>
            <a:r>
              <a:rPr lang="en-US" dirty="0" smtClean="0"/>
              <a:t>$</a:t>
            </a:r>
            <a:r>
              <a:rPr lang="en-US" dirty="0"/>
              <a:t>ns_ at 0.1 "$node_(n</a:t>
            </a:r>
            <a:r>
              <a:rPr lang="en-US" baseline="-25000" dirty="0"/>
              <a:t>1</a:t>
            </a:r>
            <a:r>
              <a:rPr lang="en-US" dirty="0"/>
              <a:t>) set X_ x</a:t>
            </a:r>
            <a:r>
              <a:rPr lang="en-US" baseline="-25000" dirty="0"/>
              <a:t>0</a:t>
            </a:r>
            <a:r>
              <a:rPr lang="en-US" dirty="0"/>
              <a:t>"</a:t>
            </a:r>
          </a:p>
          <a:p>
            <a:pPr lvl="3"/>
            <a:r>
              <a:rPr lang="en-US" dirty="0" smtClean="0"/>
              <a:t>$</a:t>
            </a:r>
            <a:r>
              <a:rPr lang="en-US" dirty="0"/>
              <a:t>ns_ at 0.1 “$node_(n</a:t>
            </a:r>
            <a:r>
              <a:rPr lang="en-US" baseline="-25000" dirty="0"/>
              <a:t>1</a:t>
            </a:r>
            <a:r>
              <a:rPr lang="en-US" dirty="0"/>
              <a:t>) </a:t>
            </a:r>
            <a:r>
              <a:rPr lang="en-US" dirty="0" err="1"/>
              <a:t>setdest</a:t>
            </a:r>
            <a:r>
              <a:rPr lang="en-US" dirty="0"/>
              <a:t> x</a:t>
            </a:r>
            <a:r>
              <a:rPr lang="en-US" baseline="-25000" dirty="0"/>
              <a:t>1</a:t>
            </a:r>
            <a:r>
              <a:rPr lang="en-US" dirty="0"/>
              <a:t> y</a:t>
            </a:r>
            <a:r>
              <a:rPr lang="en-US" baseline="-25000" dirty="0"/>
              <a:t>1</a:t>
            </a:r>
            <a:r>
              <a:rPr lang="en-US" dirty="0"/>
              <a:t> inst_speed</a:t>
            </a:r>
            <a:r>
              <a:rPr lang="en-US" baseline="-25000" dirty="0"/>
              <a:t>0</a:t>
            </a:r>
            <a:r>
              <a:rPr lang="en-US" dirty="0"/>
              <a:t>”</a:t>
            </a:r>
          </a:p>
          <a:p>
            <a:pPr lvl="3"/>
            <a:r>
              <a:rPr lang="en-US" dirty="0"/>
              <a:t>$ns_ at 0.2 “$node_(n</a:t>
            </a:r>
            <a:r>
              <a:rPr lang="en-US" baseline="-25000" dirty="0"/>
              <a:t>1</a:t>
            </a:r>
            <a:r>
              <a:rPr lang="en-US" dirty="0"/>
              <a:t>) </a:t>
            </a:r>
            <a:r>
              <a:rPr lang="en-US" dirty="0" err="1"/>
              <a:t>setdest</a:t>
            </a:r>
            <a:r>
              <a:rPr lang="en-US" dirty="0"/>
              <a:t> x</a:t>
            </a:r>
            <a:r>
              <a:rPr lang="en-US" baseline="-25000" dirty="0"/>
              <a:t>2</a:t>
            </a:r>
            <a:r>
              <a:rPr lang="en-US" dirty="0"/>
              <a:t> y</a:t>
            </a:r>
            <a:r>
              <a:rPr lang="en-US" baseline="-25000" dirty="0"/>
              <a:t>2</a:t>
            </a:r>
            <a:r>
              <a:rPr lang="en-US" dirty="0"/>
              <a:t> inst_speed</a:t>
            </a:r>
            <a:r>
              <a:rPr lang="en-US" baseline="-25000" dirty="0"/>
              <a:t>1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Relocate a node’s position in simulations to </a:t>
            </a:r>
            <a:r>
              <a:rPr lang="x-none" altLang="en-US" dirty="0" smtClean="0"/>
              <a:t>eliminate </a:t>
            </a:r>
            <a:r>
              <a:rPr lang="en-US" dirty="0" smtClean="0"/>
              <a:t>position error between trace reported position and extrapolated position </a:t>
            </a:r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711" y="4748445"/>
            <a:ext cx="4402577" cy="1867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traffic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Periodically broadcast transmissions</a:t>
            </a:r>
          </a:p>
          <a:p>
            <a:r>
              <a:rPr lang="en-US" dirty="0" smtClean="0"/>
              <a:t>CAMP hardware lab test results to determine</a:t>
            </a:r>
          </a:p>
          <a:p>
            <a:pPr lvl="1"/>
            <a:r>
              <a:rPr lang="en-US" dirty="0" smtClean="0"/>
              <a:t>Transmission power</a:t>
            </a:r>
          </a:p>
          <a:p>
            <a:pPr lvl="1"/>
            <a:r>
              <a:rPr lang="en-US" dirty="0" smtClean="0"/>
              <a:t>Noise floor</a:t>
            </a:r>
          </a:p>
          <a:p>
            <a:pPr lvl="1"/>
            <a:r>
              <a:rPr lang="en-US" dirty="0" smtClean="0"/>
              <a:t>CCA detection threshold</a:t>
            </a:r>
          </a:p>
          <a:p>
            <a:pPr lvl="1"/>
            <a:r>
              <a:rPr lang="en-US" dirty="0" smtClean="0"/>
              <a:t>Energy detection threshold</a:t>
            </a:r>
          </a:p>
          <a:p>
            <a:pPr lvl="1"/>
            <a:r>
              <a:rPr lang="en-US" dirty="0" smtClean="0"/>
              <a:t>Packet size: approximate to 316 Bytes </a:t>
            </a:r>
          </a:p>
          <a:p>
            <a:pPr lvl="1"/>
            <a:r>
              <a:rPr lang="x-none" altLang="en-US" dirty="0" smtClean="0"/>
              <a:t>Slot time</a:t>
            </a:r>
          </a:p>
          <a:p>
            <a:pPr lvl="1"/>
            <a:r>
              <a:rPr lang="x-none" altLang="en-US" dirty="0" smtClean="0"/>
              <a:t>AIFSN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propagation---modeling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C00000"/>
                </a:solidFill>
              </a:rPr>
              <a:t>RSSI </a:t>
            </a:r>
            <a:r>
              <a:rPr lang="en-US" altLang="en-US" i="1" dirty="0"/>
              <a:t>=</a:t>
            </a:r>
            <a:r>
              <a:rPr lang="en-US" altLang="en-US" dirty="0"/>
              <a:t> </a:t>
            </a:r>
            <a:r>
              <a:rPr lang="en-US" altLang="en-US" dirty="0" smtClean="0"/>
              <a:t>10 log</a:t>
            </a:r>
            <a:r>
              <a:rPr lang="en-US" altLang="en-US" baseline="-25000" dirty="0" smtClean="0"/>
              <a:t>10</a:t>
            </a:r>
            <a:r>
              <a:rPr lang="en-US" altLang="en-US" dirty="0" smtClean="0"/>
              <a:t>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r</a:t>
            </a:r>
            <a:r>
              <a:rPr lang="en-US" altLang="en-US" i="1" baseline="-25000" dirty="0"/>
              <a:t>  (extracted from the logs) </a:t>
            </a:r>
            <a:r>
              <a:rPr lang="en-US" altLang="en-US" i="1" dirty="0"/>
              <a:t>     </a:t>
            </a:r>
            <a:endParaRPr lang="en-US" altLang="en-US" i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i="1" dirty="0" smtClean="0">
                <a:solidFill>
                  <a:srgbClr val="C00000"/>
                </a:solidFill>
              </a:rPr>
              <a:t>TXP </a:t>
            </a:r>
            <a:r>
              <a:rPr lang="en-US" altLang="en-US" i="1" dirty="0" smtClean="0"/>
              <a:t>= </a:t>
            </a:r>
            <a:r>
              <a:rPr lang="en-US" altLang="en-US" dirty="0" smtClean="0"/>
              <a:t>10 log</a:t>
            </a:r>
            <a:r>
              <a:rPr lang="en-US" altLang="en-US" baseline="-25000" dirty="0" smtClean="0"/>
              <a:t>10</a:t>
            </a:r>
            <a:r>
              <a:rPr lang="en-US" altLang="en-US" dirty="0" smtClean="0"/>
              <a:t>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t</a:t>
            </a:r>
            <a:r>
              <a:rPr lang="en-US" altLang="en-US" i="1" baseline="-25000" dirty="0"/>
              <a:t>   (extracted from the logs)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b="1" i="1" dirty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b="1" i="1" dirty="0">
                <a:solidFill>
                  <a:srgbClr val="C00000"/>
                </a:solidFill>
              </a:rPr>
              <a:t>PL=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smtClean="0">
                <a:solidFill>
                  <a:srgbClr val="C00000"/>
                </a:solidFill>
              </a:rPr>
              <a:t>RSSI </a:t>
            </a:r>
            <a:r>
              <a:rPr lang="en-US" altLang="en-US" b="1" i="1" dirty="0" smtClean="0">
                <a:solidFill>
                  <a:srgbClr val="C00000"/>
                </a:solidFill>
              </a:rPr>
              <a:t>- </a:t>
            </a:r>
            <a:r>
              <a:rPr lang="en-US" altLang="en-US" b="1" dirty="0" smtClean="0">
                <a:solidFill>
                  <a:srgbClr val="C00000"/>
                </a:solidFill>
              </a:rPr>
              <a:t>TXP</a:t>
            </a:r>
            <a:r>
              <a:rPr lang="en-US" altLang="en-US" b="1" dirty="0">
                <a:solidFill>
                  <a:srgbClr val="C00000"/>
                </a:solidFill>
              </a:rPr>
              <a:t>=</a:t>
            </a:r>
            <a:r>
              <a:rPr lang="en-US" altLang="en-US" sz="1800" dirty="0"/>
              <a:t> </a:t>
            </a:r>
            <a:r>
              <a:rPr lang="en-US" altLang="en-US" sz="2000" dirty="0"/>
              <a:t>10 log</a:t>
            </a:r>
            <a:r>
              <a:rPr lang="en-US" altLang="en-US" sz="2000" baseline="-25000" dirty="0"/>
              <a:t>10</a:t>
            </a:r>
            <a:r>
              <a:rPr lang="en-US" altLang="en-US" sz="2000" dirty="0"/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g</a:t>
            </a:r>
            <a:r>
              <a:rPr lang="en-US" altLang="en-US" sz="2000" i="1" baseline="-25000" dirty="0" err="1">
                <a:solidFill>
                  <a:srgbClr val="C00000"/>
                </a:solidFill>
              </a:rPr>
              <a:t>med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+10 log</a:t>
            </a:r>
            <a:r>
              <a:rPr lang="en-US" altLang="en-US" sz="2000" baseline="-25000" dirty="0"/>
              <a:t>10</a:t>
            </a:r>
            <a:r>
              <a:rPr lang="en-US" altLang="en-US" sz="2000" i="1" dirty="0"/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F</a:t>
            </a:r>
            <a:r>
              <a:rPr lang="en-US" altLang="en-US" sz="2000" i="1" baseline="-25000" dirty="0" err="1">
                <a:solidFill>
                  <a:srgbClr val="C00000"/>
                </a:solidFill>
              </a:rPr>
              <a:t>sh</a:t>
            </a:r>
            <a:r>
              <a:rPr lang="en-US" altLang="en-US" sz="2000" dirty="0"/>
              <a:t> + 10 log</a:t>
            </a:r>
            <a:r>
              <a:rPr lang="en-US" altLang="en-US" sz="2000" baseline="-25000" dirty="0"/>
              <a:t>10</a:t>
            </a:r>
            <a:r>
              <a:rPr lang="en-US" altLang="en-US" sz="2000" i="1" dirty="0"/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F</a:t>
            </a:r>
            <a:r>
              <a:rPr lang="en-US" altLang="en-US" sz="2000" i="1" baseline="-25000" dirty="0" err="1">
                <a:solidFill>
                  <a:srgbClr val="C00000"/>
                </a:solidFill>
              </a:rPr>
              <a:t>mp</a:t>
            </a:r>
            <a:r>
              <a:rPr lang="en-US" altLang="en-US" sz="2000" dirty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distance-dependent </a:t>
            </a:r>
            <a:r>
              <a:rPr lang="en-US" dirty="0" smtClean="0"/>
              <a:t>loss </a:t>
            </a:r>
            <a:r>
              <a:rPr lang="en-US" dirty="0"/>
              <a:t>captures </a:t>
            </a:r>
            <a:r>
              <a:rPr lang="en-US" dirty="0" smtClean="0"/>
              <a:t>how the </a:t>
            </a:r>
            <a:r>
              <a:rPr lang="en-US" dirty="0"/>
              <a:t>average received power level varies with distance </a:t>
            </a:r>
            <a:r>
              <a:rPr lang="en-US" dirty="0" smtClean="0"/>
              <a:t>to the transmitter</a:t>
            </a:r>
          </a:p>
          <a:p>
            <a:r>
              <a:rPr lang="en-US" dirty="0" smtClean="0"/>
              <a:t>The </a:t>
            </a:r>
            <a:r>
              <a:rPr lang="en-US" dirty="0"/>
              <a:t>fading captures how the instantaneous signal level fluctuates over </a:t>
            </a:r>
            <a:r>
              <a:rPr lang="en-US" dirty="0" smtClean="0"/>
              <a:t>time and space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610444" y="3061377"/>
            <a:ext cx="4198753" cy="912862"/>
            <a:chOff x="3610444" y="2991033"/>
            <a:chExt cx="4198753" cy="912862"/>
          </a:xfrm>
        </p:grpSpPr>
        <p:sp>
          <p:nvSpPr>
            <p:cNvPr id="4" name="Left Brace 1"/>
            <p:cNvSpPr/>
            <p:nvPr/>
          </p:nvSpPr>
          <p:spPr bwMode="auto">
            <a:xfrm rot="16200000">
              <a:off x="4190736" y="2578650"/>
              <a:ext cx="228600" cy="1066800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28575" cmpd="sng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1pPr>
              <a:lvl2pPr marL="742950" indent="-28575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2pPr>
              <a:lvl3pPr marL="11430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3pPr>
              <a:lvl4pPr marL="16002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4pPr>
              <a:lvl5pPr marL="20574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3610444" y="3165231"/>
              <a:ext cx="138918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1pPr>
              <a:lvl2pPr marL="742950" indent="-28575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2pPr>
              <a:lvl3pPr marL="11430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3pPr>
              <a:lvl4pPr marL="16002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4pPr>
              <a:lvl5pPr marL="20574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tx1"/>
                  </a:solidFill>
                </a:rPr>
                <a:t>distance-dependent loss</a:t>
              </a:r>
              <a:endParaRPr lang="en-US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Left Brace 7"/>
            <p:cNvSpPr/>
            <p:nvPr/>
          </p:nvSpPr>
          <p:spPr bwMode="auto">
            <a:xfrm rot="16200000">
              <a:off x="5667620" y="2578650"/>
              <a:ext cx="228600" cy="1066800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28575" cmpd="sng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1pPr>
              <a:lvl2pPr marL="742950" indent="-28575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2pPr>
              <a:lvl3pPr marL="11430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3pPr>
              <a:lvl4pPr marL="16002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4pPr>
              <a:lvl5pPr marL="20574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182639" y="3165231"/>
              <a:ext cx="11985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1pPr>
              <a:lvl2pPr marL="742950" indent="-28575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2pPr>
              <a:lvl3pPr marL="11430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3pPr>
              <a:lvl4pPr marL="16002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4pPr>
              <a:lvl5pPr marL="20574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/>
              <a:r>
                <a:rPr lang="en-US" altLang="en-US" sz="1400" b="1" dirty="0">
                  <a:solidFill>
                    <a:schemeClr val="tx1"/>
                  </a:solidFill>
                </a:rPr>
                <a:t>l</a:t>
              </a:r>
              <a:r>
                <a:rPr lang="en-US" altLang="en-US" sz="1400" b="1" dirty="0" smtClean="0">
                  <a:solidFill>
                    <a:schemeClr val="tx1"/>
                  </a:solidFill>
                </a:rPr>
                <a:t>arge-scale fading</a:t>
              </a:r>
            </a:p>
          </p:txBody>
        </p:sp>
        <p:sp>
          <p:nvSpPr>
            <p:cNvPr id="8" name="Left Brace 9"/>
            <p:cNvSpPr/>
            <p:nvPr/>
          </p:nvSpPr>
          <p:spPr bwMode="auto">
            <a:xfrm rot="16200000">
              <a:off x="7120060" y="2571933"/>
              <a:ext cx="228600" cy="1066800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28575" cmpd="sng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1pPr>
              <a:lvl2pPr marL="742950" indent="-28575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2pPr>
              <a:lvl3pPr marL="11430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3pPr>
              <a:lvl4pPr marL="16002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4pPr>
              <a:lvl5pPr marL="20574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6659523" y="3185747"/>
              <a:ext cx="1149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1pPr>
              <a:lvl2pPr marL="742950" indent="-28575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2pPr>
              <a:lvl3pPr marL="11430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3pPr>
              <a:lvl4pPr marL="16002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4pPr>
              <a:lvl5pPr marL="20574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tx1"/>
                  </a:solidFill>
                </a:rPr>
                <a:t>small-scale</a:t>
              </a:r>
            </a:p>
            <a:p>
              <a:pPr algn="ctr"/>
              <a:r>
                <a:rPr lang="en-US" altLang="en-US" sz="1400" b="1" dirty="0" smtClean="0">
                  <a:solidFill>
                    <a:schemeClr val="tx1"/>
                  </a:solidFill>
                </a:rPr>
                <a:t>fading</a:t>
              </a:r>
              <a:endParaRPr lang="en-US" alt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54370" y="3068093"/>
            <a:ext cx="2612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bg2"/>
                </a:solidFill>
                <a:latin typeface="Arial" charset="0"/>
                <a:ea typeface="SimSun" charset="-122"/>
              </a:defRPr>
            </a:lvl1pPr>
            <a:lvl2pPr marL="742950" indent="-285750">
              <a:defRPr sz="1200">
                <a:solidFill>
                  <a:schemeClr val="bg2"/>
                </a:solidFill>
                <a:latin typeface="Arial" charset="0"/>
                <a:ea typeface="SimSun" charset="-122"/>
              </a:defRPr>
            </a:lvl2pPr>
            <a:lvl3pPr marL="1143000" indent="-228600">
              <a:defRPr sz="1200">
                <a:solidFill>
                  <a:schemeClr val="bg2"/>
                </a:solidFill>
                <a:latin typeface="Arial" charset="0"/>
                <a:ea typeface="SimSun" charset="-122"/>
              </a:defRPr>
            </a:lvl3pPr>
            <a:lvl4pPr marL="1600200" indent="-228600">
              <a:defRPr sz="1200">
                <a:solidFill>
                  <a:schemeClr val="bg2"/>
                </a:solidFill>
                <a:latin typeface="Arial" charset="0"/>
                <a:ea typeface="SimSun" charset="-122"/>
              </a:defRPr>
            </a:lvl4pPr>
            <a:lvl5pPr marL="2057400" indent="-228600">
              <a:defRPr sz="1200">
                <a:solidFill>
                  <a:schemeClr val="bg2"/>
                </a:solidFill>
                <a:latin typeface="Arial" charset="0"/>
                <a:ea typeface="SimSun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200">
                <a:solidFill>
                  <a:schemeClr val="bg2"/>
                </a:solidFill>
                <a:latin typeface="Arial" charset="0"/>
                <a:ea typeface="SimSun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200">
                <a:solidFill>
                  <a:schemeClr val="bg2"/>
                </a:solidFill>
                <a:latin typeface="Arial" charset="0"/>
                <a:ea typeface="SimSun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200">
                <a:solidFill>
                  <a:schemeClr val="bg2"/>
                </a:solidFill>
                <a:latin typeface="Arial" charset="0"/>
                <a:ea typeface="SimSun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200">
                <a:solidFill>
                  <a:schemeClr val="bg2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n-US" altLang="en-US" sz="1800" b="1" i="1" dirty="0" smtClean="0">
                <a:solidFill>
                  <a:schemeClr val="tx1"/>
                </a:solidFill>
              </a:rPr>
              <a:t>Path Loss (in </a:t>
            </a:r>
            <a:r>
              <a:rPr lang="en-US" altLang="en-US" sz="1800" b="1" i="1" dirty="0" err="1">
                <a:solidFill>
                  <a:schemeClr val="tx1"/>
                </a:solidFill>
              </a:rPr>
              <a:t>dBm</a:t>
            </a:r>
            <a:r>
              <a:rPr lang="en-US" altLang="en-US" sz="1800" b="1" i="1" dirty="0" smtClean="0">
                <a:solidFill>
                  <a:schemeClr val="tx1"/>
                </a:solidFill>
              </a:rPr>
              <a:t>)</a:t>
            </a:r>
            <a:endParaRPr lang="en-US" altLang="en-US" sz="1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propagation---model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Distance-dependent loss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sym typeface="Arial" charset="0"/>
              </a:rPr>
              <a:t>One-segment </a:t>
            </a:r>
            <a:r>
              <a:rPr lang="en-US" altLang="en-US" dirty="0">
                <a:solidFill>
                  <a:srgbClr val="000000"/>
                </a:solidFill>
                <a:sym typeface="Arial" charset="0"/>
              </a:rPr>
              <a:t>fit vs two-segment </a:t>
            </a:r>
            <a:r>
              <a:rPr lang="en-US" altLang="en-US" dirty="0" smtClean="0">
                <a:solidFill>
                  <a:srgbClr val="000000"/>
                </a:solidFill>
                <a:sym typeface="Arial" charset="0"/>
              </a:rPr>
              <a:t>fit: propagation loss  exponent increase </a:t>
            </a:r>
            <a:r>
              <a:rPr lang="en-US" altLang="en-US" dirty="0">
                <a:solidFill>
                  <a:srgbClr val="000000"/>
                </a:solidFill>
                <a:sym typeface="Arial" charset="0"/>
              </a:rPr>
              <a:t>with </a:t>
            </a:r>
            <a:r>
              <a:rPr lang="en-US" altLang="en-US" dirty="0" smtClean="0">
                <a:solidFill>
                  <a:srgbClr val="000000"/>
                </a:solidFill>
                <a:sym typeface="Arial" charset="0"/>
              </a:rPr>
              <a:t>distance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sym typeface="Arial" charset="0"/>
              </a:rPr>
              <a:t>Log-distance </a:t>
            </a:r>
            <a:r>
              <a:rPr lang="en-US" altLang="en-US" dirty="0">
                <a:solidFill>
                  <a:srgbClr val="000000"/>
                </a:solidFill>
                <a:sym typeface="Arial" charset="0"/>
              </a:rPr>
              <a:t>(linear regression in dB domain) vs </a:t>
            </a:r>
            <a:r>
              <a:rPr lang="en-US" altLang="en-US" dirty="0" smtClean="0">
                <a:solidFill>
                  <a:srgbClr val="000000"/>
                </a:solidFill>
                <a:sym typeface="Arial" charset="0"/>
              </a:rPr>
              <a:t>two-ray fitting: null effect</a:t>
            </a:r>
            <a:endParaRPr lang="en-US" altLang="en-US" dirty="0">
              <a:solidFill>
                <a:srgbClr val="000000"/>
              </a:solidFill>
              <a:sym typeface="Arial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071159"/>
            <a:ext cx="7734300" cy="2030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0939" y="2278618"/>
            <a:ext cx="23094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One segment fitting</a:t>
            </a:r>
            <a:r>
              <a:rPr lang="en-US" dirty="0" smtClean="0"/>
              <a:t> </a:t>
            </a:r>
            <a:r>
              <a:rPr lang="en-US" altLang="en-US" sz="1600" i="1" dirty="0" smtClean="0"/>
              <a:t>A – </a:t>
            </a:r>
            <a:r>
              <a:rPr lang="en-US" altLang="en-US" sz="1600" dirty="0" smtClean="0"/>
              <a:t>10</a:t>
            </a:r>
            <a:r>
              <a:rPr lang="en-US" altLang="en-US" sz="1600" i="1" dirty="0" smtClean="0"/>
              <a:t>B </a:t>
            </a:r>
            <a:r>
              <a:rPr lang="en-US" altLang="en-US" sz="1600" dirty="0" smtClean="0"/>
              <a:t>log</a:t>
            </a:r>
            <a:r>
              <a:rPr lang="en-US" altLang="en-US" sz="1600" baseline="-25000" dirty="0" smtClean="0"/>
              <a:t>10 </a:t>
            </a:r>
            <a:r>
              <a:rPr lang="en-US" altLang="en-US" sz="1600" dirty="0" smtClean="0"/>
              <a:t>(</a:t>
            </a:r>
            <a:r>
              <a:rPr lang="en-US" altLang="en-US" sz="1600" i="1" dirty="0" smtClean="0"/>
              <a:t>d</a:t>
            </a:r>
            <a:r>
              <a:rPr lang="en-US" altLang="en-US" sz="1600" dirty="0" smtClean="0"/>
              <a:t>)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166698" y="2140119"/>
            <a:ext cx="2794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wo segment fitting</a:t>
            </a:r>
            <a:r>
              <a:rPr lang="en-US" dirty="0" smtClean="0"/>
              <a:t> </a:t>
            </a:r>
          </a:p>
          <a:p>
            <a:pPr algn="ctr"/>
            <a:r>
              <a:rPr lang="en-US" altLang="en-US" sz="1600" i="1" dirty="0" smtClean="0"/>
              <a:t>A</a:t>
            </a:r>
            <a:r>
              <a:rPr lang="en-US" altLang="en-US" sz="1600" i="1" baseline="-25000" dirty="0" smtClean="0"/>
              <a:t>1</a:t>
            </a:r>
            <a:r>
              <a:rPr lang="en-US" altLang="en-US" sz="1600" i="1" dirty="0" smtClean="0"/>
              <a:t> </a:t>
            </a:r>
            <a:r>
              <a:rPr lang="en-US" altLang="en-US" sz="1600" i="1" dirty="0"/>
              <a:t>– </a:t>
            </a:r>
            <a:r>
              <a:rPr lang="en-US" altLang="en-US" sz="1600" dirty="0"/>
              <a:t>10</a:t>
            </a:r>
            <a:r>
              <a:rPr lang="en-US" altLang="en-US" sz="1600" i="1" dirty="0"/>
              <a:t>B</a:t>
            </a:r>
            <a:r>
              <a:rPr lang="en-US" altLang="en-US" sz="1600" i="1" baseline="-25000" dirty="0"/>
              <a:t>1</a:t>
            </a:r>
            <a:r>
              <a:rPr lang="en-US" altLang="en-US" sz="1600" dirty="0"/>
              <a:t>log</a:t>
            </a:r>
            <a:r>
              <a:rPr lang="en-US" altLang="en-US" sz="1600" baseline="-25000" dirty="0"/>
              <a:t>10 </a:t>
            </a:r>
            <a:r>
              <a:rPr lang="en-US" altLang="en-US" sz="1600" dirty="0"/>
              <a:t>(</a:t>
            </a:r>
            <a:r>
              <a:rPr lang="en-US" altLang="en-US" sz="1600" i="1" dirty="0" smtClean="0"/>
              <a:t>d</a:t>
            </a:r>
            <a:r>
              <a:rPr lang="en-US" altLang="en-US" sz="1600" dirty="0" smtClean="0"/>
              <a:t>) </a:t>
            </a:r>
            <a:r>
              <a:rPr lang="en-US" altLang="en-US" sz="1600" b="1" dirty="0" err="1" smtClean="0"/>
              <a:t>d</a:t>
            </a:r>
            <a:r>
              <a:rPr lang="en-US" altLang="en-US" sz="1600" b="1" dirty="0" err="1"/>
              <a:t>≤</a:t>
            </a:r>
            <a:r>
              <a:rPr lang="en-US" altLang="en-US" sz="1600" b="1" dirty="0" err="1" smtClean="0"/>
              <a:t>d</a:t>
            </a:r>
            <a:r>
              <a:rPr lang="en-US" altLang="en-US" sz="1600" b="1" baseline="-25000" dirty="0" err="1" smtClean="0"/>
              <a:t>br</a:t>
            </a:r>
            <a:endParaRPr lang="en-US" altLang="en-US" sz="1600" b="1" baseline="-25000" dirty="0" smtClean="0"/>
          </a:p>
          <a:p>
            <a:pPr algn="ctr"/>
            <a:r>
              <a:rPr lang="en-US" altLang="en-US" sz="1600" i="1" dirty="0" smtClean="0"/>
              <a:t>A</a:t>
            </a:r>
            <a:r>
              <a:rPr lang="en-US" altLang="en-US" sz="1600" i="1" baseline="-25000" dirty="0" smtClean="0"/>
              <a:t>2</a:t>
            </a:r>
            <a:r>
              <a:rPr lang="en-US" altLang="en-US" sz="1600" i="1" dirty="0" smtClean="0"/>
              <a:t> </a:t>
            </a:r>
            <a:r>
              <a:rPr lang="en-US" altLang="en-US" sz="1600" i="1" dirty="0"/>
              <a:t>– </a:t>
            </a:r>
            <a:r>
              <a:rPr lang="en-US" altLang="en-US" sz="1600" dirty="0"/>
              <a:t>10</a:t>
            </a:r>
            <a:r>
              <a:rPr lang="en-US" altLang="en-US" sz="1600" i="1" dirty="0"/>
              <a:t>B</a:t>
            </a:r>
            <a:r>
              <a:rPr lang="en-US" altLang="en-US" sz="1600" i="1" baseline="-25000" dirty="0"/>
              <a:t>2</a:t>
            </a:r>
            <a:r>
              <a:rPr lang="en-US" altLang="en-US" sz="1600" dirty="0"/>
              <a:t>log</a:t>
            </a:r>
            <a:r>
              <a:rPr lang="en-US" altLang="en-US" sz="1600" baseline="-25000" dirty="0"/>
              <a:t>10 </a:t>
            </a:r>
            <a:r>
              <a:rPr lang="en-US" altLang="en-US" sz="1600" dirty="0"/>
              <a:t>(</a:t>
            </a:r>
            <a:r>
              <a:rPr lang="en-US" altLang="en-US" sz="1600" i="1" dirty="0"/>
              <a:t>d</a:t>
            </a:r>
            <a:r>
              <a:rPr lang="en-US" altLang="en-US" sz="1600" dirty="0"/>
              <a:t>)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48705" y="1970841"/>
            <a:ext cx="31505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Two segment two ray fitting</a:t>
            </a:r>
            <a:r>
              <a:rPr lang="en-US" dirty="0" smtClean="0"/>
              <a:t> </a:t>
            </a:r>
          </a:p>
          <a:p>
            <a:pPr algn="ctr"/>
            <a:r>
              <a:rPr lang="en-US" altLang="en-US" sz="1600" i="1" dirty="0" smtClean="0"/>
              <a:t>10log</a:t>
            </a:r>
            <a:r>
              <a:rPr lang="en-US" altLang="en-US" sz="1600" i="1" baseline="-25000" dirty="0" smtClean="0"/>
              <a:t>10</a:t>
            </a:r>
            <a:r>
              <a:rPr lang="en-US" altLang="en-US" sz="1600" baseline="-25000" dirty="0" smtClean="0"/>
              <a:t> </a:t>
            </a:r>
            <a:r>
              <a:rPr lang="pt-BR" altLang="en-US" sz="2000" i="1" dirty="0"/>
              <a:t>(</a:t>
            </a:r>
            <a:r>
              <a:rPr lang="pt-BR" altLang="en-US" sz="1600" dirty="0"/>
              <a:t>(d0/d)</a:t>
            </a:r>
            <a:r>
              <a:rPr lang="pt-BR" altLang="en-US" sz="1600" baseline="30000" dirty="0"/>
              <a:t>2</a:t>
            </a:r>
            <a:r>
              <a:rPr lang="pt-BR" altLang="en-US" sz="1600" dirty="0"/>
              <a:t>[A </a:t>
            </a:r>
            <a:r>
              <a:rPr lang="pt-BR" altLang="en-US" sz="1600" i="1" dirty="0"/>
              <a:t>- B cos(2π(d’ – d)/λ)]</a:t>
            </a:r>
            <a:r>
              <a:rPr lang="pt-BR" altLang="en-US" sz="2000" i="1" dirty="0"/>
              <a:t>) </a:t>
            </a:r>
            <a:r>
              <a:rPr lang="en-US" altLang="en-US" sz="1600" b="1" dirty="0" err="1" smtClean="0"/>
              <a:t>d</a:t>
            </a:r>
            <a:r>
              <a:rPr lang="en-US" altLang="en-US" sz="1600" b="1" dirty="0" err="1"/>
              <a:t>≤</a:t>
            </a:r>
            <a:r>
              <a:rPr lang="en-US" altLang="en-US" sz="1600" b="1" dirty="0" err="1" smtClean="0"/>
              <a:t>d</a:t>
            </a:r>
            <a:r>
              <a:rPr lang="en-US" altLang="en-US" sz="1600" b="1" baseline="-25000" dirty="0" err="1" smtClean="0"/>
              <a:t>br</a:t>
            </a:r>
            <a:endParaRPr lang="en-US" altLang="en-US" sz="1600" b="1" baseline="-25000" dirty="0" smtClean="0"/>
          </a:p>
          <a:p>
            <a:pPr algn="ctr"/>
            <a:r>
              <a:rPr lang="en-US" altLang="en-US" sz="1600" i="1" dirty="0" smtClean="0"/>
              <a:t>A</a:t>
            </a:r>
            <a:r>
              <a:rPr lang="en-US" altLang="en-US" sz="1600" i="1" baseline="-25000" dirty="0" smtClean="0"/>
              <a:t>2</a:t>
            </a:r>
            <a:r>
              <a:rPr lang="en-US" altLang="en-US" sz="1600" i="1" dirty="0" smtClean="0"/>
              <a:t> </a:t>
            </a:r>
            <a:r>
              <a:rPr lang="en-US" altLang="en-US" sz="1600" i="1" dirty="0"/>
              <a:t>– </a:t>
            </a:r>
            <a:r>
              <a:rPr lang="en-US" altLang="en-US" sz="1600" dirty="0"/>
              <a:t>10</a:t>
            </a:r>
            <a:r>
              <a:rPr lang="en-US" altLang="en-US" sz="1600" i="1" dirty="0"/>
              <a:t>B</a:t>
            </a:r>
            <a:r>
              <a:rPr lang="en-US" altLang="en-US" sz="1600" i="1" baseline="-25000" dirty="0"/>
              <a:t>2</a:t>
            </a:r>
            <a:r>
              <a:rPr lang="en-US" altLang="en-US" sz="1600" dirty="0"/>
              <a:t>log</a:t>
            </a:r>
            <a:r>
              <a:rPr lang="en-US" altLang="en-US" sz="1600" baseline="-25000" dirty="0"/>
              <a:t>10 </a:t>
            </a:r>
            <a:r>
              <a:rPr lang="en-US" altLang="en-US" sz="1600" dirty="0"/>
              <a:t>(</a:t>
            </a:r>
            <a:r>
              <a:rPr lang="en-US" altLang="en-US" sz="1600" i="1" dirty="0"/>
              <a:t>d</a:t>
            </a:r>
            <a:r>
              <a:rPr lang="en-US" altLang="en-US" sz="1600" dirty="0"/>
              <a:t>) 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736730" y="3868616"/>
            <a:ext cx="1292470" cy="855574"/>
            <a:chOff x="3760176" y="3862755"/>
            <a:chExt cx="1292470" cy="855574"/>
          </a:xfrm>
        </p:grpSpPr>
        <p:sp>
          <p:nvSpPr>
            <p:cNvPr id="8" name="Oval 7"/>
            <p:cNvSpPr/>
            <p:nvPr/>
          </p:nvSpPr>
          <p:spPr bwMode="auto">
            <a:xfrm>
              <a:off x="4718539" y="3862755"/>
              <a:ext cx="334107" cy="328246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60176" y="4379775"/>
              <a:ext cx="1222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</a:rPr>
                <a:t>Break point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0"/>
              <a:endCxn id="8" idx="3"/>
            </p:cNvCxnSpPr>
            <p:nvPr/>
          </p:nvCxnSpPr>
          <p:spPr bwMode="auto">
            <a:xfrm flipV="1">
              <a:off x="4371242" y="4142930"/>
              <a:ext cx="396226" cy="23684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Oval 13"/>
          <p:cNvSpPr/>
          <p:nvPr/>
        </p:nvSpPr>
        <p:spPr bwMode="auto">
          <a:xfrm>
            <a:off x="6399334" y="3308310"/>
            <a:ext cx="463061" cy="74945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anose="020B0600070205080204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1330" y="4410552"/>
            <a:ext cx="1222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Null effect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>
            <a:stCxn id="15" idx="0"/>
            <a:endCxn id="14" idx="5"/>
          </p:cNvCxnSpPr>
          <p:nvPr/>
        </p:nvCxnSpPr>
        <p:spPr bwMode="auto">
          <a:xfrm flipH="1" flipV="1">
            <a:off x="6794581" y="3948013"/>
            <a:ext cx="67815" cy="4625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propagation---model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dirty="0" smtClean="0"/>
              <a:t>Fading</a:t>
            </a:r>
            <a:r>
              <a:rPr lang="en-US" dirty="0" smtClean="0"/>
              <a:t>: </a:t>
            </a:r>
          </a:p>
          <a:p>
            <a:pPr marL="742950" lvl="2" indent="-342900"/>
            <a:r>
              <a:rPr lang="en-US" altLang="en-US" sz="2400" dirty="0" smtClean="0">
                <a:solidFill>
                  <a:srgbClr val="000000"/>
                </a:solidFill>
                <a:sym typeface="Arial" charset="0"/>
              </a:rPr>
              <a:t>Equivalent </a:t>
            </a:r>
            <a:r>
              <a:rPr lang="en-US" altLang="en-US" sz="2400" dirty="0">
                <a:solidFill>
                  <a:srgbClr val="000000"/>
                </a:solidFill>
                <a:sym typeface="Arial" charset="0"/>
              </a:rPr>
              <a:t>to a Gaussian random variate with zero </a:t>
            </a:r>
            <a:r>
              <a:rPr lang="en-US" altLang="en-US" sz="2400" dirty="0" smtClean="0">
                <a:solidFill>
                  <a:srgbClr val="000000"/>
                </a:solidFill>
                <a:sym typeface="Arial" charset="0"/>
              </a:rPr>
              <a:t>mean </a:t>
            </a:r>
            <a:endParaRPr lang="en-US" altLang="en-US" sz="2400" dirty="0">
              <a:solidFill>
                <a:srgbClr val="000000"/>
              </a:solidFill>
              <a:sym typeface="Arial" charset="0"/>
            </a:endParaRPr>
          </a:p>
          <a:p>
            <a:pPr marL="742950" lvl="2" indent="-342900"/>
            <a:r>
              <a:rPr lang="en-US" altLang="en-US" sz="2400" dirty="0">
                <a:solidFill>
                  <a:srgbClr val="000000"/>
                </a:solidFill>
                <a:sym typeface="Arial" charset="0"/>
              </a:rPr>
              <a:t>S</a:t>
            </a:r>
            <a:r>
              <a:rPr lang="en-US" altLang="en-US" sz="2200" dirty="0" smtClean="0">
                <a:solidFill>
                  <a:srgbClr val="000000"/>
                </a:solidFill>
                <a:sym typeface="Arial" charset="0"/>
              </a:rPr>
              <a:t>tandard </a:t>
            </a:r>
            <a:r>
              <a:rPr lang="en-US" altLang="en-US" sz="2200" dirty="0">
                <a:solidFill>
                  <a:srgbClr val="000000"/>
                </a:solidFill>
                <a:sym typeface="Arial" charset="0"/>
              </a:rPr>
              <a:t>deviation </a:t>
            </a:r>
            <a:r>
              <a:rPr lang="el-GR" altLang="en-US" sz="2200" dirty="0" smtClean="0">
                <a:solidFill>
                  <a:srgbClr val="000000"/>
                </a:solidFill>
                <a:sym typeface="Arial" charset="0"/>
              </a:rPr>
              <a:t>σ</a:t>
            </a:r>
            <a:r>
              <a:rPr lang="en-US" altLang="en-US" sz="2200" dirty="0" smtClean="0">
                <a:solidFill>
                  <a:srgbClr val="000000"/>
                </a:solidFill>
                <a:sym typeface="Arial" charset="0"/>
              </a:rPr>
              <a:t>: least </a:t>
            </a:r>
            <a:r>
              <a:rPr lang="en-US" altLang="en-US" sz="2200" dirty="0">
                <a:solidFill>
                  <a:srgbClr val="000000"/>
                </a:solidFill>
                <a:sym typeface="Arial" charset="0"/>
              </a:rPr>
              <a:t>square error </a:t>
            </a:r>
            <a:r>
              <a:rPr lang="en-US" altLang="en-US" sz="2200" dirty="0" smtClean="0">
                <a:solidFill>
                  <a:srgbClr val="000000"/>
                </a:solidFill>
                <a:sym typeface="Arial" charset="0"/>
              </a:rPr>
              <a:t>fitting of distance-dependent loss model to the data </a:t>
            </a:r>
            <a:r>
              <a:rPr lang="el-GR" altLang="en-US" sz="2000" dirty="0" smtClean="0">
                <a:solidFill>
                  <a:srgbClr val="000000"/>
                </a:solidFill>
                <a:sym typeface="Arial" charset="0"/>
              </a:rPr>
              <a:t>σ</a:t>
            </a:r>
            <a:r>
              <a:rPr lang="en-US" altLang="en-US" sz="2000" baseline="30000" dirty="0">
                <a:solidFill>
                  <a:srgbClr val="000000"/>
                </a:solidFill>
                <a:sym typeface="Arial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sym typeface="Arial" charset="0"/>
              </a:rPr>
              <a:t>=</a:t>
            </a:r>
            <a:r>
              <a:rPr lang="el-GR" altLang="en-US" sz="2000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l-GR" altLang="en-US" sz="2000" dirty="0" smtClean="0">
                <a:solidFill>
                  <a:srgbClr val="000000"/>
                </a:solidFill>
                <a:sym typeface="Arial" charset="0"/>
              </a:rPr>
              <a:t>σ</a:t>
            </a:r>
            <a:r>
              <a:rPr lang="en-US" altLang="en-US" sz="2000" baseline="-25000" dirty="0" err="1" smtClean="0">
                <a:solidFill>
                  <a:srgbClr val="000000"/>
                </a:solidFill>
                <a:sym typeface="Arial" charset="0"/>
              </a:rPr>
              <a:t>sh</a:t>
            </a:r>
            <a:r>
              <a:rPr lang="en-US" altLang="en-US" sz="2000" baseline="30000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altLang="en-US" sz="2000" baseline="30000" dirty="0">
                <a:solidFill>
                  <a:srgbClr val="000000"/>
                </a:solidFill>
                <a:sym typeface="Arial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sym typeface="Arial" charset="0"/>
              </a:rPr>
              <a:t> + </a:t>
            </a:r>
            <a:r>
              <a:rPr lang="el-GR" altLang="en-US" sz="2000" dirty="0" smtClean="0">
                <a:solidFill>
                  <a:srgbClr val="000000"/>
                </a:solidFill>
                <a:sym typeface="Arial" charset="0"/>
              </a:rPr>
              <a:t>σ</a:t>
            </a:r>
            <a:r>
              <a:rPr lang="en-US" altLang="en-US" sz="2000" baseline="-25000" dirty="0" err="1" smtClean="0">
                <a:solidFill>
                  <a:srgbClr val="000000"/>
                </a:solidFill>
                <a:sym typeface="Arial" charset="0"/>
              </a:rPr>
              <a:t>mp</a:t>
            </a:r>
            <a:r>
              <a:rPr lang="en-US" altLang="en-US" sz="2000" baseline="30000" dirty="0" smtClean="0">
                <a:solidFill>
                  <a:srgbClr val="000000"/>
                </a:solidFill>
                <a:sym typeface="Arial" charset="0"/>
              </a:rPr>
              <a:t> 2</a:t>
            </a:r>
            <a:endParaRPr lang="en-US" sz="2400" dirty="0" smtClean="0"/>
          </a:p>
          <a:p>
            <a:pPr lvl="1"/>
            <a:r>
              <a:rPr lang="en-US" dirty="0"/>
              <a:t>Small-scale fading </a:t>
            </a:r>
            <a:r>
              <a:rPr lang="el-GR" altLang="en-US" dirty="0">
                <a:solidFill>
                  <a:srgbClr val="000000"/>
                </a:solidFill>
                <a:sym typeface="Arial" charset="0"/>
              </a:rPr>
              <a:t>σ</a:t>
            </a:r>
            <a:r>
              <a:rPr lang="en-US" altLang="en-US" baseline="-25000" dirty="0" err="1">
                <a:solidFill>
                  <a:srgbClr val="000000"/>
                </a:solidFill>
                <a:sym typeface="Arial" charset="0"/>
              </a:rPr>
              <a:t>mp</a:t>
            </a:r>
            <a:r>
              <a:rPr lang="en-US" altLang="en-US" dirty="0" smtClean="0">
                <a:solidFill>
                  <a:srgbClr val="000000"/>
                </a:solidFill>
                <a:sym typeface="Arial" charset="0"/>
              </a:rPr>
              <a:t>:</a:t>
            </a:r>
          </a:p>
          <a:p>
            <a:pPr lvl="2"/>
            <a:r>
              <a:rPr lang="en-US" altLang="en-US" dirty="0" err="1">
                <a:solidFill>
                  <a:srgbClr val="000000"/>
                </a:solidFill>
                <a:sym typeface="Arial" charset="0"/>
              </a:rPr>
              <a:t>Nakagami</a:t>
            </a:r>
            <a:r>
              <a:rPr lang="en-US" altLang="en-US" dirty="0">
                <a:solidFill>
                  <a:srgbClr val="000000"/>
                </a:solidFill>
                <a:sym typeface="Arial" charset="0"/>
              </a:rPr>
              <a:t> is selected vs Gaussian as a better fit to </a:t>
            </a:r>
            <a:r>
              <a:rPr lang="en-US" altLang="en-US" dirty="0" smtClean="0">
                <a:solidFill>
                  <a:srgbClr val="000000"/>
                </a:solidFill>
                <a:sym typeface="Arial" charset="0"/>
              </a:rPr>
              <a:t>the field test data </a:t>
            </a:r>
            <a:endParaRPr lang="en-US" dirty="0" smtClean="0"/>
          </a:p>
          <a:p>
            <a:pPr lvl="1"/>
            <a:r>
              <a:rPr lang="en-US" dirty="0" smtClean="0"/>
              <a:t>Large-scale fading </a:t>
            </a:r>
            <a:r>
              <a:rPr lang="el-GR" altLang="en-US" dirty="0">
                <a:solidFill>
                  <a:srgbClr val="000000"/>
                </a:solidFill>
                <a:sym typeface="Arial" charset="0"/>
              </a:rPr>
              <a:t>σ</a:t>
            </a:r>
            <a:r>
              <a:rPr lang="en-US" altLang="en-US" baseline="-25000" dirty="0" err="1" smtClean="0">
                <a:solidFill>
                  <a:srgbClr val="000000"/>
                </a:solidFill>
                <a:sym typeface="Arial" charset="0"/>
              </a:rPr>
              <a:t>sh</a:t>
            </a:r>
            <a:r>
              <a:rPr lang="en-US" altLang="en-US" dirty="0" smtClean="0">
                <a:solidFill>
                  <a:srgbClr val="000000"/>
                </a:solidFill>
                <a:sym typeface="Arial" charset="0"/>
              </a:rPr>
              <a:t>: </a:t>
            </a:r>
          </a:p>
          <a:p>
            <a:pPr lvl="2"/>
            <a:r>
              <a:rPr lang="el-GR" altLang="en-US" dirty="0">
                <a:solidFill>
                  <a:srgbClr val="000000"/>
                </a:solidFill>
                <a:sym typeface="Arial" charset="0"/>
              </a:rPr>
              <a:t>σ</a:t>
            </a:r>
            <a:r>
              <a:rPr lang="en-US" altLang="en-US" baseline="-25000" dirty="0" err="1">
                <a:solidFill>
                  <a:srgbClr val="000000"/>
                </a:solidFill>
                <a:sym typeface="Arial" charset="0"/>
              </a:rPr>
              <a:t>sh</a:t>
            </a:r>
            <a:r>
              <a:rPr lang="en-US" altLang="en-US" baseline="30000" dirty="0">
                <a:solidFill>
                  <a:srgbClr val="000000"/>
                </a:solidFill>
                <a:sym typeface="Arial" charset="0"/>
              </a:rPr>
              <a:t> 2</a:t>
            </a:r>
            <a:r>
              <a:rPr lang="en-US" altLang="en-US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sym typeface="Arial" charset="0"/>
              </a:rPr>
              <a:t>= </a:t>
            </a:r>
            <a:r>
              <a:rPr lang="el-GR" altLang="en-US" dirty="0" smtClean="0">
                <a:solidFill>
                  <a:srgbClr val="000000"/>
                </a:solidFill>
                <a:sym typeface="Arial" charset="0"/>
              </a:rPr>
              <a:t>σ</a:t>
            </a:r>
            <a:r>
              <a:rPr lang="en-US" altLang="en-US" baseline="30000" dirty="0" smtClean="0">
                <a:solidFill>
                  <a:srgbClr val="000000"/>
                </a:solidFill>
                <a:sym typeface="Arial" charset="0"/>
              </a:rPr>
              <a:t>2 </a:t>
            </a:r>
            <a:r>
              <a:rPr lang="en-US" altLang="en-US" dirty="0" smtClean="0">
                <a:solidFill>
                  <a:srgbClr val="000000"/>
                </a:solidFill>
                <a:sym typeface="Arial" charset="0"/>
              </a:rPr>
              <a:t>- </a:t>
            </a:r>
            <a:r>
              <a:rPr lang="el-GR" altLang="en-US" dirty="0" smtClean="0">
                <a:solidFill>
                  <a:srgbClr val="000000"/>
                </a:solidFill>
                <a:sym typeface="Arial" charset="0"/>
              </a:rPr>
              <a:t>σ</a:t>
            </a:r>
            <a:r>
              <a:rPr lang="en-US" altLang="en-US" baseline="-25000" dirty="0" err="1">
                <a:solidFill>
                  <a:srgbClr val="000000"/>
                </a:solidFill>
                <a:sym typeface="Arial" charset="0"/>
              </a:rPr>
              <a:t>mp</a:t>
            </a:r>
            <a:r>
              <a:rPr lang="en-US" altLang="en-US" baseline="30000" dirty="0">
                <a:solidFill>
                  <a:srgbClr val="000000"/>
                </a:solidFill>
                <a:sym typeface="Arial" charset="0"/>
              </a:rPr>
              <a:t> 2</a:t>
            </a:r>
            <a:endParaRPr lang="en-US" sz="2000" dirty="0"/>
          </a:p>
          <a:p>
            <a:pPr marL="914400" lvl="2" indent="0">
              <a:buNone/>
            </a:pPr>
            <a:endParaRPr lang="en-US" altLang="en-US" dirty="0">
              <a:solidFill>
                <a:srgbClr val="000000"/>
              </a:solidFill>
              <a:sym typeface="Arial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40" y="4254230"/>
            <a:ext cx="3287826" cy="2496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model---Frame capture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85138" cy="4026877"/>
          </a:xfrm>
        </p:spPr>
        <p:txBody>
          <a:bodyPr/>
          <a:lstStyle/>
          <a:p>
            <a:r>
              <a:rPr lang="en-US" dirty="0" smtClean="0"/>
              <a:t>Frame capture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Stronger </a:t>
            </a:r>
            <a:r>
              <a:rPr lang="en-US" altLang="en-US" dirty="0"/>
              <a:t>signal B arrives </a:t>
            </a:r>
            <a:r>
              <a:rPr lang="en-US" altLang="en-US" dirty="0" smtClean="0"/>
              <a:t>later while the receiver is receiving a weak signal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If signal B is strong enough, switch </a:t>
            </a:r>
            <a:r>
              <a:rPr lang="en-US" altLang="en-US" dirty="0"/>
              <a:t>reception of weak signal A to signal B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Signal </a:t>
            </a:r>
            <a:r>
              <a:rPr lang="en-US" altLang="en-US" dirty="0"/>
              <a:t>B is received </a:t>
            </a:r>
            <a:r>
              <a:rPr lang="en-US" altLang="en-US" dirty="0" smtClean="0"/>
              <a:t>successfully</a:t>
            </a:r>
            <a:endParaRPr lang="en-US" altLang="en-US" dirty="0"/>
          </a:p>
        </p:txBody>
      </p:sp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82" y="1812656"/>
            <a:ext cx="4410718" cy="379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model---frame capture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implementation</a:t>
            </a:r>
          </a:p>
          <a:p>
            <a:pPr lvl="1"/>
            <a:r>
              <a:rPr lang="en-US" dirty="0" smtClean="0"/>
              <a:t>Based on ns-2 frame capture implementation logic</a:t>
            </a:r>
          </a:p>
          <a:p>
            <a:pPr lvl="1"/>
            <a:r>
              <a:rPr lang="en-US" dirty="0" smtClean="0"/>
              <a:t>Derive a set of probability-based models according to the CAMP hardware lab test  </a:t>
            </a:r>
          </a:p>
          <a:p>
            <a:pPr lvl="2"/>
            <a:r>
              <a:rPr lang="en-US" dirty="0" smtClean="0"/>
              <a:t>Hardware lab test data indicate the relationship between SINR and successful decoding/capture probability</a:t>
            </a:r>
          </a:p>
          <a:p>
            <a:pPr lvl="2"/>
            <a:r>
              <a:rPr lang="en-US" dirty="0" smtClean="0"/>
              <a:t>Fitting the data to a error model: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4150513"/>
            <a:ext cx="7406585" cy="2707487"/>
            <a:chOff x="478631" y="3159369"/>
            <a:chExt cx="8186738" cy="30869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631" y="3533050"/>
              <a:ext cx="8186738" cy="27132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26826" y="3159369"/>
              <a:ext cx="3176535" cy="421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Payload decoding model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27784" y="3159369"/>
              <a:ext cx="2807677" cy="3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Payload capture model</a:t>
              </a:r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693" y="3602007"/>
            <a:ext cx="2453018" cy="442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5846" y="4753708"/>
            <a:ext cx="1430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Blue line: fitted probability model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Red dash line for ns-2 threshold-based model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model---MAC layer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>
                <a:ea typeface="SimSun" charset="-122"/>
              </a:rPr>
              <a:t>Backoff</a:t>
            </a:r>
            <a:r>
              <a:rPr lang="en-US" altLang="zh-CN" dirty="0">
                <a:ea typeface="SimSun" charset="-122"/>
              </a:rPr>
              <a:t> Time Countdown </a:t>
            </a:r>
            <a:r>
              <a:rPr lang="en-US" altLang="zh-CN" dirty="0" smtClean="0">
                <a:ea typeface="SimSun" charset="-122"/>
              </a:rPr>
              <a:t>Correction</a:t>
            </a:r>
          </a:p>
          <a:p>
            <a:pPr lvl="1"/>
            <a:r>
              <a:rPr lang="en-US" altLang="zh-CN" dirty="0">
                <a:ea typeface="SimSun" charset="-122"/>
              </a:rPr>
              <a:t>According to the description of EDCA in IEEE 802.11 standard, the decrement of </a:t>
            </a:r>
            <a:r>
              <a:rPr lang="en-US" altLang="zh-CN" dirty="0" err="1">
                <a:ea typeface="SimSun" charset="-122"/>
              </a:rPr>
              <a:t>backoff</a:t>
            </a:r>
            <a:r>
              <a:rPr lang="en-US" altLang="zh-CN" dirty="0">
                <a:ea typeface="SimSun" charset="-122"/>
              </a:rPr>
              <a:t> timer </a:t>
            </a:r>
            <a:r>
              <a:rPr lang="en-US" altLang="zh-CN" dirty="0" smtClean="0">
                <a:ea typeface="SimSun" charset="-122"/>
              </a:rPr>
              <a:t>counter should </a:t>
            </a:r>
            <a:r>
              <a:rPr lang="en-US" altLang="zh-CN" dirty="0">
                <a:ea typeface="SimSun" charset="-122"/>
              </a:rPr>
              <a:t>happen right after </a:t>
            </a:r>
            <a:r>
              <a:rPr lang="en-US" altLang="zh-CN" dirty="0" smtClean="0">
                <a:ea typeface="SimSun" charset="-122"/>
              </a:rPr>
              <a:t>AIFS</a:t>
            </a:r>
          </a:p>
          <a:p>
            <a:pPr lvl="1"/>
            <a:r>
              <a:rPr lang="en-US" altLang="zh-CN" dirty="0">
                <a:ea typeface="SimSun" charset="-122"/>
              </a:rPr>
              <a:t>The </a:t>
            </a:r>
            <a:r>
              <a:rPr lang="en-US" altLang="zh-CN" dirty="0" smtClean="0">
                <a:ea typeface="SimSun" charset="-122"/>
              </a:rPr>
              <a:t>default </a:t>
            </a:r>
            <a:r>
              <a:rPr lang="en-US" altLang="zh-CN" dirty="0">
                <a:ea typeface="SimSun" charset="-122"/>
              </a:rPr>
              <a:t>NS-3 </a:t>
            </a:r>
            <a:r>
              <a:rPr lang="en-US" altLang="zh-CN" dirty="0" smtClean="0">
                <a:ea typeface="SimSun" charset="-122"/>
              </a:rPr>
              <a:t>starts to count down </a:t>
            </a:r>
            <a:r>
              <a:rPr lang="en-US" altLang="zh-CN" dirty="0" err="1" smtClean="0">
                <a:ea typeface="SimSun" charset="-122"/>
              </a:rPr>
              <a:t>backoff</a:t>
            </a:r>
            <a:r>
              <a:rPr lang="en-US" altLang="zh-CN" dirty="0" smtClean="0">
                <a:ea typeface="SimSun" charset="-122"/>
              </a:rPr>
              <a:t> timer counter after the channel is idle for at least one slot following a DIFS</a:t>
            </a:r>
          </a:p>
          <a:p>
            <a:pPr lvl="1"/>
            <a:r>
              <a:rPr lang="en-US" altLang="zh-CN" dirty="0" smtClean="0">
                <a:ea typeface="SimSun" charset="-122"/>
              </a:rPr>
              <a:t>Generate significantly different results when the channel is busy</a:t>
            </a:r>
            <a:endParaRPr lang="en-US" altLang="zh-CN" dirty="0">
              <a:ea typeface="SimSun" charset="-122"/>
            </a:endParaRPr>
          </a:p>
          <a:p>
            <a:pPr lvl="1"/>
            <a:endParaRPr lang="en-US" altLang="zh-CN" dirty="0">
              <a:ea typeface="SimSun" charset="-122"/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58614" y="4178144"/>
            <a:ext cx="4747665" cy="2089638"/>
            <a:chOff x="1288757" y="3960201"/>
            <a:chExt cx="6474972" cy="2816225"/>
          </a:xfrm>
        </p:grpSpPr>
        <p:pic>
          <p:nvPicPr>
            <p:cNvPr id="4" name="Picture 4" descr="DCF_and_EDC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854" y="3960201"/>
              <a:ext cx="5222875" cy="281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288757" y="4407876"/>
              <a:ext cx="1206731" cy="4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EDCA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39554" y="5562601"/>
              <a:ext cx="1001299" cy="4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DCF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35348" y="4232195"/>
            <a:ext cx="4318545" cy="2134101"/>
            <a:chOff x="4795142" y="4607333"/>
            <a:chExt cx="4318545" cy="2134101"/>
          </a:xfrm>
        </p:grpSpPr>
        <p:pic>
          <p:nvPicPr>
            <p:cNvPr id="8" name="Picture 3" descr="Default-ns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142" y="5029846"/>
              <a:ext cx="2311925" cy="171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Counter-ns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291" y="5029846"/>
              <a:ext cx="2164396" cy="171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473107" y="4607333"/>
              <a:ext cx="32226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1pPr>
              <a:lvl2pPr marL="742950" indent="-28575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2pPr>
              <a:lvl3pPr marL="11430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3pPr>
              <a:lvl4pPr marL="16002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4pPr>
              <a:lvl5pPr marL="20574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/>
              <a:r>
                <a:rPr lang="en-US" altLang="en-US" sz="1800" b="1" dirty="0" smtClean="0">
                  <a:solidFill>
                    <a:schemeClr val="tx1"/>
                  </a:solidFill>
                </a:rPr>
                <a:t>Simulation with 1800 nodes</a:t>
              </a:r>
              <a:endParaRPr lang="en-US" alt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354675" y="5401922"/>
              <a:ext cx="1438078" cy="665163"/>
            </a:xfrm>
            <a:prstGeom prst="rect">
              <a:avLst/>
            </a:prstGeom>
            <a:noFill/>
            <a:ln w="28575" cmpd="sng">
              <a:solidFill>
                <a:srgbClr val="FF33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1pPr>
              <a:lvl2pPr marL="742950" indent="-28575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2pPr>
              <a:lvl3pPr marL="11430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3pPr>
              <a:lvl4pPr marL="16002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4pPr>
              <a:lvl5pPr marL="20574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9pPr>
            </a:lstStyle>
            <a:p>
              <a:r>
                <a:rPr lang="en-US" altLang="en-US" b="1" dirty="0" smtClean="0">
                  <a:solidFill>
                    <a:schemeClr val="tx1"/>
                  </a:solidFill>
                </a:rPr>
                <a:t>Default</a:t>
              </a:r>
              <a:endParaRPr lang="en-US" altLang="en-US" b="1" dirty="0">
                <a:solidFill>
                  <a:schemeClr val="tx1"/>
                </a:solidFill>
              </a:endParaRPr>
            </a:p>
            <a:p>
              <a:r>
                <a:rPr lang="en-US" altLang="en-US" dirty="0" smtClean="0">
                  <a:solidFill>
                    <a:schemeClr val="tx1"/>
                  </a:solidFill>
                </a:rPr>
                <a:t>largest </a:t>
              </a:r>
              <a:r>
                <a:rPr lang="en-US" altLang="en-US" dirty="0">
                  <a:solidFill>
                    <a:schemeClr val="tx1"/>
                  </a:solidFill>
                </a:rPr>
                <a:t>queuing time is </a:t>
              </a:r>
              <a:r>
                <a:rPr lang="en-US" altLang="en-US" b="1" dirty="0">
                  <a:solidFill>
                    <a:schemeClr val="tx1"/>
                  </a:solidFill>
                </a:rPr>
                <a:t>3000 </a:t>
              </a:r>
              <a:r>
                <a:rPr lang="en-US" altLang="en-US" dirty="0" err="1">
                  <a:solidFill>
                    <a:schemeClr val="tx1"/>
                  </a:solidFill>
                </a:rPr>
                <a:t>ms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7544979" y="5357565"/>
              <a:ext cx="1471245" cy="646331"/>
            </a:xfrm>
            <a:prstGeom prst="rect">
              <a:avLst/>
            </a:prstGeom>
            <a:noFill/>
            <a:ln w="28575" cmpd="sng">
              <a:solidFill>
                <a:srgbClr val="FF33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1pPr>
              <a:lvl2pPr marL="742950" indent="-28575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2pPr>
              <a:lvl3pPr marL="11430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3pPr>
              <a:lvl4pPr marL="16002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4pPr>
              <a:lvl5pPr marL="20574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9pPr>
            </a:lstStyle>
            <a:p>
              <a:r>
                <a:rPr lang="en-US" altLang="en-US" b="1" dirty="0">
                  <a:solidFill>
                    <a:schemeClr val="tx1"/>
                  </a:solidFill>
                </a:rPr>
                <a:t>Modified </a:t>
              </a:r>
              <a:r>
                <a:rPr lang="en-US" altLang="en-US" b="1" dirty="0" smtClean="0">
                  <a:solidFill>
                    <a:schemeClr val="tx1"/>
                  </a:solidFill>
                </a:rPr>
                <a:t>version</a:t>
              </a:r>
              <a:endParaRPr lang="en-US" altLang="en-US" b="1" dirty="0">
                <a:solidFill>
                  <a:schemeClr val="tx1"/>
                </a:solidFill>
              </a:endParaRPr>
            </a:p>
            <a:p>
              <a:r>
                <a:rPr lang="en-US" altLang="en-US" dirty="0" smtClean="0">
                  <a:solidFill>
                    <a:schemeClr val="tx1"/>
                  </a:solidFill>
                </a:rPr>
                <a:t>largest </a:t>
              </a:r>
              <a:r>
                <a:rPr lang="en-US" altLang="en-US" dirty="0">
                  <a:solidFill>
                    <a:schemeClr val="tx1"/>
                  </a:solidFill>
                </a:rPr>
                <a:t>queuing time is </a:t>
              </a:r>
              <a:r>
                <a:rPr lang="en-US" altLang="en-US" b="1" dirty="0">
                  <a:solidFill>
                    <a:schemeClr val="tx1"/>
                  </a:solidFill>
                </a:rPr>
                <a:t>35 </a:t>
              </a:r>
              <a:r>
                <a:rPr lang="en-US" altLang="en-US" dirty="0" err="1">
                  <a:solidFill>
                    <a:schemeClr val="tx1"/>
                  </a:solidFill>
                </a:rPr>
                <a:t>ms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model---MAC layer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543257" cy="4533900"/>
          </a:xfrm>
        </p:spPr>
        <p:txBody>
          <a:bodyPr/>
          <a:lstStyle/>
          <a:p>
            <a:r>
              <a:rPr lang="en-US" altLang="zh-CN" dirty="0">
                <a:ea typeface="SimSun" charset="-122"/>
              </a:rPr>
              <a:t>Additional </a:t>
            </a:r>
            <a:r>
              <a:rPr lang="en-US" altLang="zh-CN" dirty="0" err="1">
                <a:ea typeface="SimSun" charset="-122"/>
              </a:rPr>
              <a:t>Backoff</a:t>
            </a:r>
            <a:r>
              <a:rPr lang="en-US" altLang="zh-CN" dirty="0">
                <a:ea typeface="SimSun" charset="-122"/>
              </a:rPr>
              <a:t> Procedure</a:t>
            </a:r>
          </a:p>
          <a:p>
            <a:pPr lvl="1"/>
            <a:r>
              <a:rPr lang="en-US" altLang="zh-CN" dirty="0">
                <a:ea typeface="SimSun" charset="-122"/>
              </a:rPr>
              <a:t>If a </a:t>
            </a:r>
            <a:r>
              <a:rPr lang="en-US" altLang="zh-CN" dirty="0" smtClean="0">
                <a:ea typeface="SimSun" charset="-122"/>
              </a:rPr>
              <a:t>station requests channel access during AIFS and its </a:t>
            </a:r>
            <a:r>
              <a:rPr lang="en-US" altLang="zh-CN" dirty="0" err="1" smtClean="0">
                <a:ea typeface="SimSun" charset="-122"/>
              </a:rPr>
              <a:t>backoff</a:t>
            </a:r>
            <a:r>
              <a:rPr lang="en-US" altLang="zh-CN" dirty="0" smtClean="0">
                <a:ea typeface="SimSun" charset="-122"/>
              </a:rPr>
              <a:t> </a:t>
            </a:r>
            <a:r>
              <a:rPr lang="en-US" altLang="zh-CN" dirty="0">
                <a:ea typeface="SimSun" charset="-122"/>
              </a:rPr>
              <a:t>timer </a:t>
            </a:r>
            <a:r>
              <a:rPr lang="en-US" altLang="zh-CN" dirty="0" smtClean="0">
                <a:ea typeface="SimSun" charset="-122"/>
              </a:rPr>
              <a:t>counter is </a:t>
            </a:r>
            <a:r>
              <a:rPr lang="en-US" altLang="zh-CN" dirty="0">
                <a:ea typeface="SimSun" charset="-122"/>
              </a:rPr>
              <a:t>0, </a:t>
            </a:r>
            <a:r>
              <a:rPr lang="en-US" altLang="zh-CN" i="1" dirty="0" smtClean="0">
                <a:solidFill>
                  <a:srgbClr val="C00000"/>
                </a:solidFill>
                <a:ea typeface="SimSun" charset="-122"/>
              </a:rPr>
              <a:t>should the transmission be granted immediately </a:t>
            </a:r>
            <a:r>
              <a:rPr lang="en-US" altLang="zh-CN" i="1" dirty="0">
                <a:solidFill>
                  <a:srgbClr val="C00000"/>
                </a:solidFill>
                <a:ea typeface="SimSun" charset="-122"/>
              </a:rPr>
              <a:t>after </a:t>
            </a:r>
            <a:r>
              <a:rPr lang="en-US" altLang="zh-CN" i="1" dirty="0" smtClean="0">
                <a:solidFill>
                  <a:srgbClr val="C00000"/>
                </a:solidFill>
                <a:ea typeface="SimSun" charset="-122"/>
              </a:rPr>
              <a:t>AIFS or </a:t>
            </a:r>
            <a:r>
              <a:rPr lang="en-US" altLang="zh-CN" i="1" dirty="0">
                <a:solidFill>
                  <a:srgbClr val="C00000"/>
                </a:solidFill>
                <a:ea typeface="SimSun" charset="-122"/>
              </a:rPr>
              <a:t>start </a:t>
            </a:r>
            <a:r>
              <a:rPr lang="en-US" altLang="zh-CN" i="1" dirty="0" err="1">
                <a:solidFill>
                  <a:srgbClr val="C00000"/>
                </a:solidFill>
                <a:ea typeface="SimSun" charset="-122"/>
              </a:rPr>
              <a:t>backoff</a:t>
            </a:r>
            <a:r>
              <a:rPr lang="en-US" altLang="zh-CN" i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altLang="zh-CN" i="1" dirty="0" smtClean="0">
                <a:solidFill>
                  <a:srgbClr val="C00000"/>
                </a:solidFill>
                <a:ea typeface="SimSun" charset="-122"/>
              </a:rPr>
              <a:t>procedure?</a:t>
            </a:r>
            <a:endParaRPr lang="en-US" altLang="zh-CN" i="1" dirty="0">
              <a:solidFill>
                <a:srgbClr val="C00000"/>
              </a:solidFill>
              <a:ea typeface="SimSun" charset="-122"/>
            </a:endParaRPr>
          </a:p>
          <a:p>
            <a:pPr lvl="1"/>
            <a:r>
              <a:rPr lang="en-US" altLang="zh-CN" dirty="0">
                <a:ea typeface="SimSun" charset="-122"/>
              </a:rPr>
              <a:t>S</a:t>
            </a:r>
            <a:r>
              <a:rPr lang="en-US" altLang="zh-CN" dirty="0" smtClean="0">
                <a:ea typeface="SimSun" charset="-122"/>
              </a:rPr>
              <a:t>tart </a:t>
            </a:r>
            <a:r>
              <a:rPr lang="en-US" altLang="zh-CN" dirty="0">
                <a:ea typeface="SimSun" charset="-122"/>
              </a:rPr>
              <a:t>a new </a:t>
            </a:r>
            <a:r>
              <a:rPr lang="en-US" altLang="zh-CN" dirty="0" err="1">
                <a:ea typeface="SimSun" charset="-122"/>
              </a:rPr>
              <a:t>backoff</a:t>
            </a:r>
            <a:r>
              <a:rPr lang="en-US" altLang="zh-CN" dirty="0">
                <a:ea typeface="SimSun" charset="-122"/>
              </a:rPr>
              <a:t> procedure to mitigate the </a:t>
            </a:r>
            <a:r>
              <a:rPr lang="en-US" altLang="zh-CN" dirty="0" smtClean="0">
                <a:ea typeface="SimSun" charset="-122"/>
              </a:rPr>
              <a:t>collision based on the suggestion from the CAMP experts </a:t>
            </a:r>
            <a:endParaRPr lang="en-US" altLang="zh-CN" dirty="0">
              <a:ea typeface="SimSun" charset="-122"/>
            </a:endParaRPr>
          </a:p>
          <a:p>
            <a:pPr lvl="1"/>
            <a:endParaRPr lang="en-US" dirty="0"/>
          </a:p>
        </p:txBody>
      </p:sp>
      <p:pic>
        <p:nvPicPr>
          <p:cNvPr id="4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90" y="4496076"/>
            <a:ext cx="4591053" cy="152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66864" y="4098964"/>
            <a:ext cx="4683369" cy="2222708"/>
            <a:chOff x="4087048" y="4005638"/>
            <a:chExt cx="5171317" cy="2364881"/>
          </a:xfrm>
        </p:grpSpPr>
        <p:pic>
          <p:nvPicPr>
            <p:cNvPr id="9" name="Picture 4" descr="additional-ns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5682" y="4428151"/>
              <a:ext cx="2582683" cy="1937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without-additional-ns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048" y="4428151"/>
              <a:ext cx="2588634" cy="194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875571" y="4940242"/>
              <a:ext cx="1556347" cy="847725"/>
            </a:xfrm>
            <a:prstGeom prst="rect">
              <a:avLst/>
            </a:prstGeom>
            <a:noFill/>
            <a:ln w="28575" cmpd="sng">
              <a:solidFill>
                <a:srgbClr val="FF33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1pPr>
              <a:lvl2pPr marL="742950" indent="-28575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2pPr>
              <a:lvl3pPr marL="11430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3pPr>
              <a:lvl4pPr marL="16002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4pPr>
              <a:lvl5pPr marL="20574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9pPr>
            </a:lstStyle>
            <a:p>
              <a:r>
                <a:rPr lang="en-US" altLang="en-US" b="1" dirty="0" smtClean="0">
                  <a:solidFill>
                    <a:schemeClr val="tx1"/>
                  </a:solidFill>
                </a:rPr>
                <a:t>Default</a:t>
              </a:r>
            </a:p>
            <a:p>
              <a:r>
                <a:rPr lang="en-US" altLang="en-US" dirty="0" smtClean="0">
                  <a:solidFill>
                    <a:schemeClr val="tx1"/>
                  </a:solidFill>
                </a:rPr>
                <a:t>Many </a:t>
              </a:r>
              <a:r>
                <a:rPr lang="en-US" altLang="en-US" dirty="0">
                  <a:solidFill>
                    <a:schemeClr val="tx1"/>
                  </a:solidFill>
                </a:rPr>
                <a:t>packets with very small queuing time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7220441" y="5073788"/>
              <a:ext cx="1710122" cy="687673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FF3300"/>
              </a:solidFill>
              <a:miter lim="800000"/>
            </a:ln>
            <a:effectLst/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1pPr>
              <a:lvl2pPr marL="742950" indent="-28575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2pPr>
              <a:lvl3pPr marL="11430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3pPr>
              <a:lvl4pPr marL="16002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4pPr>
              <a:lvl5pPr marL="20574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9pPr>
            </a:lstStyle>
            <a:p>
              <a:r>
                <a:rPr lang="en-US" altLang="en-US" b="1" dirty="0">
                  <a:solidFill>
                    <a:schemeClr val="tx1"/>
                  </a:solidFill>
                </a:rPr>
                <a:t>Modified </a:t>
              </a:r>
              <a:r>
                <a:rPr lang="en-US" altLang="en-US" b="1" dirty="0" smtClean="0">
                  <a:solidFill>
                    <a:schemeClr val="tx1"/>
                  </a:solidFill>
                </a:rPr>
                <a:t>version </a:t>
              </a:r>
              <a:endParaRPr lang="en-US" altLang="en-US" b="1" dirty="0">
                <a:solidFill>
                  <a:schemeClr val="tx1"/>
                </a:solidFill>
              </a:endParaRPr>
            </a:p>
            <a:p>
              <a:r>
                <a:rPr lang="en-US" altLang="en-US" dirty="0" smtClean="0">
                  <a:solidFill>
                    <a:schemeClr val="tx1"/>
                  </a:solidFill>
                </a:rPr>
                <a:t>queuing </a:t>
              </a:r>
              <a:r>
                <a:rPr lang="en-US" altLang="en-US" dirty="0">
                  <a:solidFill>
                    <a:schemeClr val="tx1"/>
                  </a:solidFill>
                </a:rPr>
                <a:t>time almost uniformly distributed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>
              <a:off x="4631808" y="5364104"/>
              <a:ext cx="243763" cy="17777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266775" y="4005638"/>
              <a:ext cx="3609728" cy="392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1pPr>
              <a:lvl2pPr marL="742950" indent="-28575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2pPr>
              <a:lvl3pPr marL="11430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3pPr>
              <a:lvl4pPr marL="16002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4pPr>
              <a:lvl5pPr marL="2057400" indent="-228600"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200">
                  <a:solidFill>
                    <a:schemeClr val="bg2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/>
              <a:r>
                <a:rPr lang="en-US" altLang="en-US" sz="1800" b="1" dirty="0" smtClean="0">
                  <a:solidFill>
                    <a:schemeClr val="tx1"/>
                  </a:solidFill>
                </a:rPr>
                <a:t>Simulation with 1800 nodes</a:t>
              </a:r>
              <a:endParaRPr lang="en-US" altLang="en-US" sz="18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Motivation</a:t>
            </a:r>
          </a:p>
          <a:p>
            <a:r>
              <a:rPr lang="en-US" sz="2800" dirty="0" smtClean="0"/>
              <a:t>CAMP field test</a:t>
            </a:r>
          </a:p>
          <a:p>
            <a:r>
              <a:rPr lang="en-US" sz="2800" dirty="0" smtClean="0"/>
              <a:t>Simulating a large-scale vehicular network</a:t>
            </a:r>
          </a:p>
          <a:p>
            <a:pPr lvl="1"/>
            <a:r>
              <a:rPr lang="en-US" sz="2400" i="1" dirty="0" smtClean="0"/>
              <a:t>Simulator calibration</a:t>
            </a:r>
          </a:p>
          <a:p>
            <a:pPr lvl="1"/>
            <a:r>
              <a:rPr lang="en-US" sz="2400" i="1" dirty="0" smtClean="0"/>
              <a:t>Calibration performance 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to answer</a:t>
            </a:r>
          </a:p>
          <a:p>
            <a:pPr lvl="1"/>
            <a:r>
              <a:rPr lang="en-US" dirty="0" smtClean="0"/>
              <a:t>Impact of different simulator components on simulation accuracy, i.e., propagation models and receiver models</a:t>
            </a:r>
          </a:p>
          <a:p>
            <a:pPr lvl="1"/>
            <a:r>
              <a:rPr lang="en-US" dirty="0" smtClean="0"/>
              <a:t>Accuracy of well-calibrated models</a:t>
            </a:r>
          </a:p>
          <a:p>
            <a:r>
              <a:rPr lang="en-US" dirty="0" smtClean="0"/>
              <a:t>Evaluation metrics</a:t>
            </a:r>
          </a:p>
          <a:p>
            <a:pPr lvl="1"/>
            <a:r>
              <a:rPr lang="en-US" dirty="0" smtClean="0"/>
              <a:t>PER</a:t>
            </a:r>
          </a:p>
          <a:p>
            <a:pPr lvl="1"/>
            <a:r>
              <a:rPr lang="en-US" dirty="0" smtClean="0"/>
              <a:t>IPG</a:t>
            </a:r>
          </a:p>
          <a:p>
            <a:pPr lvl="1"/>
            <a:r>
              <a:rPr lang="en-US" dirty="0" smtClean="0"/>
              <a:t>Simulation accuracy, e.g. for PER,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05" y="4187092"/>
            <a:ext cx="3398095" cy="387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propagation model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propagation models are tested</a:t>
            </a:r>
          </a:p>
          <a:p>
            <a:pPr lvl="1"/>
            <a:r>
              <a:rPr lang="en-US" dirty="0" smtClean="0"/>
              <a:t>Simulation accuracy </a:t>
            </a:r>
            <a:r>
              <a:rPr lang="en-US" dirty="0"/>
              <a:t>increases ~20% after the </a:t>
            </a:r>
            <a:r>
              <a:rPr lang="en-US" dirty="0" smtClean="0"/>
              <a:t>calibration</a:t>
            </a:r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 err="1"/>
              <a:t>u</a:t>
            </a:r>
            <a:r>
              <a:rPr lang="en-US" dirty="0" err="1" smtClean="0"/>
              <a:t>ncalibrated</a:t>
            </a:r>
            <a:r>
              <a:rPr lang="en-US" dirty="0" smtClean="0"/>
              <a:t> model may only lead to 15% </a:t>
            </a:r>
            <a:r>
              <a:rPr lang="en-US" dirty="0" smtClean="0"/>
              <a:t>accuracy</a:t>
            </a:r>
            <a:endParaRPr lang="en-US" dirty="0" smtClean="0"/>
          </a:p>
        </p:txBody>
      </p:sp>
      <p:grpSp>
        <p:nvGrpSpPr>
          <p:cNvPr id="28" name="Group 27"/>
          <p:cNvGrpSpPr/>
          <p:nvPr/>
        </p:nvGrpSpPr>
        <p:grpSpPr>
          <a:xfrm>
            <a:off x="457200" y="2983523"/>
            <a:ext cx="8101568" cy="3690694"/>
            <a:chOff x="57694" y="2118701"/>
            <a:chExt cx="9028611" cy="40455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94" y="2118701"/>
              <a:ext cx="9028611" cy="404556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953642" y="4390289"/>
              <a:ext cx="675863" cy="763830"/>
              <a:chOff x="982953" y="4425462"/>
              <a:chExt cx="675863" cy="763830"/>
            </a:xfrm>
          </p:grpSpPr>
          <p:sp>
            <p:nvSpPr>
              <p:cNvPr id="9" name="Up Arrow 8"/>
              <p:cNvSpPr/>
              <p:nvPr/>
            </p:nvSpPr>
            <p:spPr bwMode="auto">
              <a:xfrm>
                <a:off x="1248508" y="4425462"/>
                <a:ext cx="211015" cy="392723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82953" y="4818185"/>
                <a:ext cx="675863" cy="371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C00000"/>
                    </a:solidFill>
                  </a:rPr>
                  <a:t>25%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964469" y="4142182"/>
              <a:ext cx="675544" cy="763830"/>
              <a:chOff x="983272" y="4425462"/>
              <a:chExt cx="675544" cy="763830"/>
            </a:xfrm>
          </p:grpSpPr>
          <p:sp>
            <p:nvSpPr>
              <p:cNvPr id="14" name="Up Arrow 13"/>
              <p:cNvSpPr/>
              <p:nvPr/>
            </p:nvSpPr>
            <p:spPr bwMode="auto">
              <a:xfrm>
                <a:off x="1248508" y="4425462"/>
                <a:ext cx="211015" cy="392723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83272" y="4818185"/>
                <a:ext cx="675544" cy="371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C00000"/>
                    </a:solidFill>
                  </a:rPr>
                  <a:t>24%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682509" y="4051735"/>
              <a:ext cx="675544" cy="763830"/>
              <a:chOff x="983272" y="4425462"/>
              <a:chExt cx="675544" cy="763830"/>
            </a:xfrm>
          </p:grpSpPr>
          <p:sp>
            <p:nvSpPr>
              <p:cNvPr id="17" name="Up Arrow 16"/>
              <p:cNvSpPr/>
              <p:nvPr/>
            </p:nvSpPr>
            <p:spPr bwMode="auto">
              <a:xfrm>
                <a:off x="1248508" y="4425462"/>
                <a:ext cx="211015" cy="392723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83272" y="4818185"/>
                <a:ext cx="675544" cy="371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C00000"/>
                    </a:solidFill>
                  </a:rPr>
                  <a:t>21%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584577" y="3835162"/>
              <a:ext cx="779579" cy="765568"/>
              <a:chOff x="940776" y="4425462"/>
              <a:chExt cx="779579" cy="765568"/>
            </a:xfrm>
          </p:grpSpPr>
          <p:sp>
            <p:nvSpPr>
              <p:cNvPr id="20" name="Up Arrow 19"/>
              <p:cNvSpPr/>
              <p:nvPr/>
            </p:nvSpPr>
            <p:spPr bwMode="auto">
              <a:xfrm>
                <a:off x="1248508" y="4425462"/>
                <a:ext cx="211015" cy="392723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40776" y="4819923"/>
                <a:ext cx="779579" cy="371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C00000"/>
                    </a:solidFill>
                  </a:rPr>
                  <a:t>18%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302618" y="3717222"/>
              <a:ext cx="704305" cy="763830"/>
              <a:chOff x="954511" y="4425462"/>
              <a:chExt cx="704305" cy="763830"/>
            </a:xfrm>
          </p:grpSpPr>
          <p:sp>
            <p:nvSpPr>
              <p:cNvPr id="23" name="Up Arrow 22"/>
              <p:cNvSpPr/>
              <p:nvPr/>
            </p:nvSpPr>
            <p:spPr bwMode="auto">
              <a:xfrm>
                <a:off x="1248508" y="4425462"/>
                <a:ext cx="211015" cy="392723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54511" y="4818185"/>
                <a:ext cx="704305" cy="371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C00000"/>
                    </a:solidFill>
                  </a:rPr>
                  <a:t>28%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295903" y="3607266"/>
              <a:ext cx="684896" cy="763830"/>
              <a:chOff x="973920" y="4425462"/>
              <a:chExt cx="684896" cy="763830"/>
            </a:xfrm>
          </p:grpSpPr>
          <p:sp>
            <p:nvSpPr>
              <p:cNvPr id="26" name="Up Arrow 25"/>
              <p:cNvSpPr/>
              <p:nvPr/>
            </p:nvSpPr>
            <p:spPr bwMode="auto">
              <a:xfrm>
                <a:off x="1248508" y="4425462"/>
                <a:ext cx="211015" cy="392723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73920" y="4818185"/>
                <a:ext cx="684896" cy="371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C00000"/>
                    </a:solidFill>
                  </a:rPr>
                  <a:t>20%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1261154" y="5888622"/>
            <a:ext cx="606466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15%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propagation model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10954" cy="4533900"/>
          </a:xfrm>
        </p:spPr>
        <p:txBody>
          <a:bodyPr/>
          <a:lstStyle/>
          <a:p>
            <a:r>
              <a:rPr lang="en-US" dirty="0" smtClean="0"/>
              <a:t>Link-level accuracy of calibrated models</a:t>
            </a:r>
          </a:p>
          <a:p>
            <a:pPr lvl="1"/>
            <a:r>
              <a:rPr lang="en-US" dirty="0" smtClean="0"/>
              <a:t>Largest error for 2-ray model is 43%, for log distance model is 98%</a:t>
            </a:r>
          </a:p>
          <a:p>
            <a:pPr lvl="1"/>
            <a:r>
              <a:rPr lang="en-US" dirty="0" smtClean="0"/>
              <a:t>Error less than 10%: 78% links for 2-ray model, 54% and 60% links for 1-segement and 2-segment log-distance models</a:t>
            </a:r>
          </a:p>
          <a:p>
            <a:pPr lvl="1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0" y="3222442"/>
            <a:ext cx="7195771" cy="3482058"/>
            <a:chOff x="457200" y="3222442"/>
            <a:chExt cx="7195771" cy="34820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222442"/>
              <a:ext cx="7195771" cy="348205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1723292" y="3557954"/>
              <a:ext cx="0" cy="24735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821723" y="3557953"/>
              <a:ext cx="0" cy="24735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7186246" y="3557952"/>
              <a:ext cx="0" cy="24735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3897923" y="4689176"/>
              <a:ext cx="674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43%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12169" y="4689176"/>
              <a:ext cx="674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98%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8462" y="4689176"/>
              <a:ext cx="674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10%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receiver model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469923" cy="4533900"/>
          </a:xfrm>
        </p:spPr>
        <p:txBody>
          <a:bodyPr/>
          <a:lstStyle/>
          <a:p>
            <a:r>
              <a:rPr lang="en-US" dirty="0" smtClean="0"/>
              <a:t>Threshold-based </a:t>
            </a:r>
            <a:r>
              <a:rPr lang="en-US" dirty="0" err="1" smtClean="0"/>
              <a:t>v.s</a:t>
            </a:r>
            <a:r>
              <a:rPr lang="en-US" dirty="0" smtClean="0"/>
              <a:t>. probability-based reception and capture model</a:t>
            </a:r>
          </a:p>
          <a:p>
            <a:pPr lvl="1"/>
            <a:r>
              <a:rPr lang="en-US" dirty="0" smtClean="0"/>
              <a:t>Calibrated model can introduce another ~20% increase in accuracy</a:t>
            </a:r>
          </a:p>
          <a:p>
            <a:pPr lvl="1"/>
            <a:r>
              <a:rPr lang="en-US" dirty="0" smtClean="0"/>
              <a:t>A well calibrated model can achieve 88% accuracy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498225" y="3259016"/>
            <a:ext cx="7901354" cy="3604846"/>
            <a:chOff x="392723" y="2873069"/>
            <a:chExt cx="8358554" cy="37760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723" y="2873069"/>
              <a:ext cx="8358554" cy="377608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5433721" y="4402836"/>
              <a:ext cx="631988" cy="696829"/>
              <a:chOff x="5527505" y="4430103"/>
              <a:chExt cx="631988" cy="696829"/>
            </a:xfrm>
          </p:grpSpPr>
          <p:sp>
            <p:nvSpPr>
              <p:cNvPr id="5" name="Up Arrow 4"/>
              <p:cNvSpPr/>
              <p:nvPr/>
            </p:nvSpPr>
            <p:spPr bwMode="auto">
              <a:xfrm>
                <a:off x="5791315" y="4430103"/>
                <a:ext cx="189348" cy="358274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527505" y="4788377"/>
                <a:ext cx="631988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C00000"/>
                    </a:solidFill>
                  </a:rPr>
                  <a:t>29%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007063" y="4501438"/>
              <a:ext cx="631988" cy="696829"/>
              <a:chOff x="5415279" y="4429059"/>
              <a:chExt cx="631988" cy="696829"/>
            </a:xfrm>
          </p:grpSpPr>
          <p:sp>
            <p:nvSpPr>
              <p:cNvPr id="9" name="Up Arrow 8"/>
              <p:cNvSpPr/>
              <p:nvPr/>
            </p:nvSpPr>
            <p:spPr bwMode="auto">
              <a:xfrm>
                <a:off x="5625110" y="4429059"/>
                <a:ext cx="189348" cy="358274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15279" y="4787333"/>
                <a:ext cx="631988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C00000"/>
                    </a:solidFill>
                  </a:rPr>
                  <a:t>21%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400983" y="4322301"/>
              <a:ext cx="631988" cy="696829"/>
              <a:chOff x="5527505" y="4430103"/>
              <a:chExt cx="631988" cy="696829"/>
            </a:xfrm>
          </p:grpSpPr>
          <p:sp>
            <p:nvSpPr>
              <p:cNvPr id="12" name="Up Arrow 11"/>
              <p:cNvSpPr/>
              <p:nvPr/>
            </p:nvSpPr>
            <p:spPr bwMode="auto">
              <a:xfrm>
                <a:off x="5791315" y="4430103"/>
                <a:ext cx="189348" cy="358274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27505" y="4788377"/>
                <a:ext cx="631988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C00000"/>
                    </a:solidFill>
                  </a:rPr>
                  <a:t>5%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907721" y="4680575"/>
              <a:ext cx="631988" cy="696829"/>
              <a:chOff x="5569995" y="4430103"/>
              <a:chExt cx="631988" cy="696829"/>
            </a:xfrm>
          </p:grpSpPr>
          <p:sp>
            <p:nvSpPr>
              <p:cNvPr id="15" name="Up Arrow 14"/>
              <p:cNvSpPr/>
              <p:nvPr/>
            </p:nvSpPr>
            <p:spPr bwMode="auto">
              <a:xfrm>
                <a:off x="5791315" y="4430103"/>
                <a:ext cx="189348" cy="358274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569995" y="4788377"/>
                <a:ext cx="631988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C00000"/>
                    </a:solidFill>
                  </a:rPr>
                  <a:t>6%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641123" y="3075805"/>
              <a:ext cx="11166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Default ns-3 model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91282" y="3106848"/>
              <a:ext cx="11194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Default ns-2 model</a:t>
              </a:r>
              <a:endParaRPr lang="en-US" sz="1600" b="1" dirty="0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>
              <a:off x="2587727" y="3937845"/>
              <a:ext cx="304990" cy="133797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>
              <a:stCxn id="18" idx="2"/>
            </p:cNvCxnSpPr>
            <p:nvPr/>
          </p:nvCxnSpPr>
          <p:spPr bwMode="auto">
            <a:xfrm>
              <a:off x="3050984" y="3937845"/>
              <a:ext cx="218311" cy="139662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H="1">
              <a:off x="6641123" y="3846512"/>
              <a:ext cx="377380" cy="19915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7169850" y="3846512"/>
              <a:ext cx="217101" cy="18684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TextBox 40"/>
            <p:cNvSpPr txBox="1"/>
            <p:nvPr/>
          </p:nvSpPr>
          <p:spPr>
            <a:xfrm>
              <a:off x="6065709" y="3513401"/>
              <a:ext cx="635179" cy="354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88%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receiver model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 capture of calibrated models</a:t>
            </a:r>
          </a:p>
          <a:p>
            <a:pPr lvl="1"/>
            <a:r>
              <a:rPr lang="en-US" dirty="0" smtClean="0"/>
              <a:t>Focus on the links with distance less than 100 m</a:t>
            </a:r>
          </a:p>
          <a:p>
            <a:pPr lvl="1"/>
            <a:r>
              <a:rPr lang="en-US" dirty="0" smtClean="0"/>
              <a:t>The implementation of the frame capture significantly affects the results</a:t>
            </a:r>
          </a:p>
          <a:p>
            <a:pPr lvl="1"/>
            <a:r>
              <a:rPr lang="en-US" dirty="0" smtClean="0"/>
              <a:t>The probability-based model can achieve 11% more accuracy</a:t>
            </a:r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69998" y="3652529"/>
            <a:ext cx="6904526" cy="3050506"/>
            <a:chOff x="269998" y="3652529"/>
            <a:chExt cx="6904526" cy="30505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998" y="3652529"/>
              <a:ext cx="6904526" cy="3050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93985" y="6002215"/>
              <a:ext cx="64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2%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22261" y="4015153"/>
              <a:ext cx="64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76%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62076" y="3739661"/>
              <a:ext cx="64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87%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runtime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runtime of simulations with different models</a:t>
            </a:r>
          </a:p>
          <a:p>
            <a:pPr lvl="1"/>
            <a:r>
              <a:rPr lang="en-US" dirty="0" smtClean="0"/>
              <a:t>Simulation configurations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400</a:t>
            </a:r>
            <a:r>
              <a:rPr lang="en-US" dirty="0" smtClean="0"/>
              <a:t> nodes, transmission rate = 10 Hz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imulation time = 260 s</a:t>
            </a:r>
          </a:p>
          <a:p>
            <a:pPr lvl="2"/>
            <a:r>
              <a:rPr lang="pt-BR" dirty="0" smtClean="0"/>
              <a:t>On a machine with 2.4 </a:t>
            </a:r>
            <a:r>
              <a:rPr lang="pt-BR" dirty="0"/>
              <a:t>GHz Intel Xeon E7 </a:t>
            </a:r>
            <a:r>
              <a:rPr lang="pt-BR" dirty="0" smtClean="0"/>
              <a:t>CPUs</a:t>
            </a:r>
          </a:p>
          <a:p>
            <a:pPr lvl="1"/>
            <a:r>
              <a:rPr lang="pt-BR" dirty="0" smtClean="0"/>
              <a:t>Models with different levels of complexity do not significantly increase runtime</a:t>
            </a:r>
          </a:p>
          <a:p>
            <a:pPr lvl="1"/>
            <a:r>
              <a:rPr lang="pt-BR" dirty="0" smtClean="0"/>
              <a:t>Ability to simulate much larger scale networks</a:t>
            </a:r>
          </a:p>
          <a:p>
            <a:pPr lvl="2"/>
            <a:r>
              <a:rPr lang="pt-BR" dirty="0" smtClean="0">
                <a:solidFill>
                  <a:srgbClr val="C00000"/>
                </a:solidFill>
              </a:rPr>
              <a:t>6000</a:t>
            </a:r>
            <a:r>
              <a:rPr lang="pt-BR" dirty="0" smtClean="0"/>
              <a:t> nodes, transmission rate = 10 Hz, finish in 195 hours</a:t>
            </a:r>
            <a:r>
              <a:rPr lang="pt-BR" dirty="0"/>
              <a:t/>
            </a:r>
            <a:br>
              <a:rPr lang="pt-BR" dirty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88944"/>
            <a:ext cx="5658610" cy="2069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default </a:t>
            </a:r>
            <a:r>
              <a:rPr lang="en-US" dirty="0"/>
              <a:t>propagation and receiver models </a:t>
            </a:r>
            <a:r>
              <a:rPr lang="en-US" dirty="0" smtClean="0"/>
              <a:t>were not </a:t>
            </a:r>
            <a:r>
              <a:rPr lang="en-US" dirty="0"/>
              <a:t>able to produce a good match to the field </a:t>
            </a:r>
            <a:r>
              <a:rPr lang="en-US" dirty="0" smtClean="0"/>
              <a:t>experiment</a:t>
            </a:r>
          </a:p>
          <a:p>
            <a:r>
              <a:rPr lang="en-US" dirty="0" smtClean="0"/>
              <a:t>With </a:t>
            </a:r>
            <a:r>
              <a:rPr lang="en-US" dirty="0"/>
              <a:t>well-calibrated parameters and models from the literature, </a:t>
            </a:r>
            <a:r>
              <a:rPr lang="en-US" dirty="0" smtClean="0"/>
              <a:t>the simulation </a:t>
            </a:r>
            <a:r>
              <a:rPr lang="en-US" dirty="0"/>
              <a:t>accuracy improves by </a:t>
            </a:r>
            <a:r>
              <a:rPr lang="en-US" dirty="0" smtClean="0"/>
              <a:t>~ </a:t>
            </a:r>
            <a:r>
              <a:rPr lang="en-US" dirty="0"/>
              <a:t>20% </a:t>
            </a:r>
            <a:endParaRPr lang="en-US" dirty="0" smtClean="0"/>
          </a:p>
          <a:p>
            <a:r>
              <a:rPr lang="en-US" dirty="0" smtClean="0"/>
              <a:t>The stochastic </a:t>
            </a:r>
            <a:r>
              <a:rPr lang="en-US" dirty="0"/>
              <a:t>simulation achieved 88% accuracy in term </a:t>
            </a:r>
            <a:r>
              <a:rPr lang="en-US" dirty="0" smtClean="0"/>
              <a:t>of PER </a:t>
            </a:r>
            <a:r>
              <a:rPr lang="en-US" dirty="0"/>
              <a:t>in this </a:t>
            </a:r>
            <a:r>
              <a:rPr lang="en-US" dirty="0" smtClean="0"/>
              <a:t>scenario</a:t>
            </a:r>
          </a:p>
          <a:p>
            <a:r>
              <a:rPr lang="en-US" dirty="0" smtClean="0"/>
              <a:t>A </a:t>
            </a:r>
            <a:r>
              <a:rPr lang="en-US" dirty="0"/>
              <a:t>relatively small additional runtime overhead 8.7</a:t>
            </a:r>
            <a:r>
              <a:rPr lang="en-US" dirty="0" smtClean="0"/>
              <a:t>%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87974" y="4093217"/>
            <a:ext cx="1393993" cy="52630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2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Q&amp;A</a:t>
            </a:r>
            <a:endParaRPr lang="zh-CN" altLang="en-US" sz="3200" b="1" dirty="0" smtClean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6628" name="WordArt 3"/>
          <p:cNvSpPr>
            <a:spLocks noChangeArrowheads="1" noChangeShapeType="1"/>
          </p:cNvSpPr>
          <p:nvPr/>
        </p:nvSpPr>
        <p:spPr bwMode="auto">
          <a:xfrm>
            <a:off x="2516222" y="2710774"/>
            <a:ext cx="4173166" cy="852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bg1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</a:rPr>
              <a:t>Thank</a:t>
            </a:r>
            <a:r>
              <a:rPr lang="en-US" sz="3600" kern="10" dirty="0">
                <a:solidFill>
                  <a:schemeClr val="bg1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3600" kern="10" dirty="0">
                <a:solidFill>
                  <a:schemeClr val="bg1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</a:rPr>
              <a:t>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26" y="2461846"/>
            <a:ext cx="7886700" cy="957629"/>
          </a:xfrm>
        </p:spPr>
        <p:txBody>
          <a:bodyPr/>
          <a:lstStyle/>
          <a:p>
            <a:pPr algn="ctr"/>
            <a:r>
              <a:rPr lang="en-US" sz="3200" dirty="0" smtClean="0"/>
              <a:t>Backup slides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10600" cy="4533900"/>
          </a:xfrm>
        </p:spPr>
        <p:txBody>
          <a:bodyPr/>
          <a:lstStyle/>
          <a:p>
            <a:r>
              <a:rPr lang="en-US" dirty="0" smtClean="0"/>
              <a:t>New IEEE 802.11 ac standard potentially add 4 new 80 MHz and 3 new 160 MHz channels in 5 GHz band</a:t>
            </a:r>
          </a:p>
          <a:p>
            <a:pPr lvl="1"/>
            <a:r>
              <a:rPr lang="en-US" dirty="0" smtClean="0"/>
              <a:t>One 80 and one 160 MHz channel in DSRC 5.9 GHz band</a:t>
            </a:r>
          </a:p>
          <a:p>
            <a:r>
              <a:rPr lang="en-US" dirty="0" smtClean="0"/>
              <a:t>DSRC is the technology selected for vehicle-to-vehicle communication</a:t>
            </a:r>
          </a:p>
          <a:p>
            <a:pPr lvl="1"/>
            <a:r>
              <a:rPr lang="en-US" b="1" u="sng" dirty="0">
                <a:solidFill>
                  <a:srgbClr val="C00000"/>
                </a:solidFill>
              </a:rPr>
              <a:t>D</a:t>
            </a:r>
            <a:r>
              <a:rPr lang="en-US" dirty="0"/>
              <a:t>edicated </a:t>
            </a:r>
            <a:r>
              <a:rPr lang="en-US" b="1" u="sng" dirty="0">
                <a:solidFill>
                  <a:srgbClr val="C00000"/>
                </a:solidFill>
              </a:rPr>
              <a:t>S</a:t>
            </a:r>
            <a:r>
              <a:rPr lang="en-US" dirty="0"/>
              <a:t>hort </a:t>
            </a:r>
            <a:r>
              <a:rPr lang="en-US" b="1" u="sng" dirty="0">
                <a:solidFill>
                  <a:srgbClr val="C00000"/>
                </a:solidFill>
              </a:rPr>
              <a:t>R</a:t>
            </a:r>
            <a:r>
              <a:rPr lang="en-US" dirty="0"/>
              <a:t>ange </a:t>
            </a:r>
            <a:r>
              <a:rPr lang="en-US" b="1" u="sng" dirty="0">
                <a:solidFill>
                  <a:srgbClr val="C00000"/>
                </a:solidFill>
              </a:rPr>
              <a:t>C</a:t>
            </a:r>
            <a:r>
              <a:rPr lang="en-US" dirty="0"/>
              <a:t>ommunication (</a:t>
            </a:r>
            <a:r>
              <a:rPr lang="en-US" dirty="0">
                <a:solidFill>
                  <a:srgbClr val="C00000"/>
                </a:solidFill>
              </a:rPr>
              <a:t>DSRC</a:t>
            </a:r>
            <a:r>
              <a:rPr lang="en-US" dirty="0"/>
              <a:t>)</a:t>
            </a:r>
          </a:p>
          <a:p>
            <a:pPr lvl="2"/>
            <a:r>
              <a:rPr lang="en-US" i="1" dirty="0"/>
              <a:t>Dedicated</a:t>
            </a:r>
            <a:r>
              <a:rPr lang="en-US" dirty="0"/>
              <a:t>: 5.850-5.925 GHz licensed spectrum</a:t>
            </a:r>
          </a:p>
          <a:p>
            <a:pPr lvl="2"/>
            <a:r>
              <a:rPr lang="en-US" i="1" dirty="0"/>
              <a:t>Short Range</a:t>
            </a:r>
            <a:r>
              <a:rPr lang="en-US" dirty="0"/>
              <a:t>: Hundreds of meters</a:t>
            </a:r>
          </a:p>
          <a:p>
            <a:pPr lvl="2"/>
            <a:r>
              <a:rPr lang="en-US" i="1" dirty="0"/>
              <a:t>Communication</a:t>
            </a:r>
            <a:r>
              <a:rPr lang="en-US" dirty="0"/>
              <a:t>: Vehicle-to/from-X, where X = </a:t>
            </a:r>
          </a:p>
          <a:p>
            <a:pPr lvl="3"/>
            <a:r>
              <a:rPr lang="en-US" dirty="0"/>
              <a:t>Another vehicle (V2V) </a:t>
            </a:r>
          </a:p>
          <a:p>
            <a:pPr lvl="3"/>
            <a:r>
              <a:rPr lang="en-US" dirty="0"/>
              <a:t>Roadside infrastructure (V2I) </a:t>
            </a:r>
          </a:p>
          <a:p>
            <a:pPr lvl="3"/>
            <a:r>
              <a:rPr lang="en-US" dirty="0"/>
              <a:t>Pedestrian, bicycle, train, …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28892" cy="4533900"/>
          </a:xfrm>
        </p:spPr>
        <p:txBody>
          <a:bodyPr/>
          <a:lstStyle/>
          <a:p>
            <a:r>
              <a:rPr lang="en-US" dirty="0" smtClean="0"/>
              <a:t>Comparing to experiment-driven methodology, network simulators remain as an important tool for performance evaluation, because</a:t>
            </a:r>
          </a:p>
          <a:p>
            <a:pPr lvl="1"/>
            <a:r>
              <a:rPr lang="en-US" dirty="0" smtClean="0"/>
              <a:t>Lower cost</a:t>
            </a:r>
          </a:p>
          <a:p>
            <a:pPr lvl="1"/>
            <a:r>
              <a:rPr lang="en-US" dirty="0" smtClean="0"/>
              <a:t>Better flexibility and scalability</a:t>
            </a:r>
          </a:p>
          <a:p>
            <a:r>
              <a:rPr lang="en-US" dirty="0" smtClean="0"/>
              <a:t>Network simulators are especially important for large-scale vehicle-to-vehicle communication (V2V) networks</a:t>
            </a:r>
          </a:p>
          <a:p>
            <a:pPr lvl="1"/>
            <a:r>
              <a:rPr lang="en-US" dirty="0" smtClean="0"/>
              <a:t>Because normally too expensive for an researcher to conduct experiments with hundreds or even thousands of vehicles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DSRC V2V safety concepts</a:t>
            </a:r>
          </a:p>
          <a:p>
            <a:pPr lvl="1"/>
            <a:r>
              <a:rPr lang="en-US" dirty="0"/>
              <a:t>Each vehicle sends safety messages frequently</a:t>
            </a:r>
          </a:p>
          <a:p>
            <a:pPr lvl="1"/>
            <a:r>
              <a:rPr lang="en-US" dirty="0"/>
              <a:t>Receiving vehicles assess collision threats</a:t>
            </a:r>
          </a:p>
          <a:p>
            <a:pPr lvl="1"/>
            <a:r>
              <a:rPr lang="en-US" dirty="0"/>
              <a:t>Threats: Warns driver or take control of the </a:t>
            </a:r>
            <a:r>
              <a:rPr lang="en-US" dirty="0" smtClean="0"/>
              <a:t>vehicle</a:t>
            </a:r>
          </a:p>
          <a:p>
            <a:pPr lvl="1"/>
            <a:r>
              <a:rPr lang="en-US" dirty="0" smtClean="0"/>
              <a:t>High requirement in communication delay and packet loss</a:t>
            </a:r>
            <a:endParaRPr lang="en-US" dirty="0"/>
          </a:p>
          <a:p>
            <a:r>
              <a:rPr lang="en-US" dirty="0" smtClean="0"/>
              <a:t>To evaluate the spectrum sharing between </a:t>
            </a:r>
            <a:r>
              <a:rPr lang="en-US" dirty="0" err="1" smtClean="0"/>
              <a:t>WiFi</a:t>
            </a:r>
            <a:r>
              <a:rPr lang="en-US" dirty="0" smtClean="0"/>
              <a:t> system and DSRC system, the performance of DSRC system should be studied first</a:t>
            </a:r>
          </a:p>
          <a:p>
            <a:pPr lvl="1"/>
            <a:r>
              <a:rPr lang="en-US" dirty="0" smtClean="0"/>
              <a:t>Network simulators remain as an import tool</a:t>
            </a:r>
          </a:p>
          <a:p>
            <a:pPr lvl="2"/>
            <a:r>
              <a:rPr lang="en-US" dirty="0" smtClean="0"/>
              <a:t>Low cost</a:t>
            </a:r>
          </a:p>
          <a:p>
            <a:pPr lvl="2"/>
            <a:r>
              <a:rPr lang="en-US" dirty="0" smtClean="0"/>
              <a:t>High flexibility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641" y="1354014"/>
            <a:ext cx="2536359" cy="129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 hardware lab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results of hardware testing were mainly used to determine the following thresholds and configurations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Noise </a:t>
            </a:r>
            <a:r>
              <a:rPr lang="en-US" dirty="0"/>
              <a:t>floor; </a:t>
            </a:r>
            <a:endParaRPr lang="en-US" dirty="0" smtClean="0"/>
          </a:p>
          <a:p>
            <a:pPr lvl="1"/>
            <a:r>
              <a:rPr lang="en-US" dirty="0" smtClean="0"/>
              <a:t>CCA detection threshold for OFDM signals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SINR for </a:t>
            </a:r>
            <a:r>
              <a:rPr lang="en-US" dirty="0"/>
              <a:t>OFDM 6 Mbps channel for frame reception retention and frame capture.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ime slots </a:t>
            </a:r>
          </a:p>
          <a:p>
            <a:pPr lvl="1"/>
            <a:r>
              <a:rPr lang="en-US" dirty="0" smtClean="0"/>
              <a:t>AIFSN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82354" cy="4533900"/>
          </a:xfrm>
        </p:spPr>
        <p:txBody>
          <a:bodyPr/>
          <a:lstStyle/>
          <a:p>
            <a:r>
              <a:rPr lang="en-US" dirty="0" smtClean="0"/>
              <a:t>Safety-related character of V2V </a:t>
            </a:r>
            <a:r>
              <a:rPr lang="en-US" dirty="0"/>
              <a:t>heighten the requirement of simulation </a:t>
            </a:r>
            <a:r>
              <a:rPr lang="en-US" dirty="0" smtClean="0"/>
              <a:t>accuracy</a:t>
            </a:r>
          </a:p>
          <a:p>
            <a:pPr lvl="1">
              <a:defRPr/>
            </a:pPr>
            <a:r>
              <a:rPr lang="en-US" dirty="0" smtClean="0"/>
              <a:t>Safety applications, e.g., </a:t>
            </a:r>
            <a:r>
              <a:rPr lang="en-US" altLang="en-US" dirty="0" smtClean="0"/>
              <a:t>collision avoidance, blind </a:t>
            </a:r>
            <a:r>
              <a:rPr lang="en-US" altLang="en-US" dirty="0"/>
              <a:t>merge </a:t>
            </a:r>
            <a:r>
              <a:rPr lang="en-US" altLang="en-US" dirty="0" smtClean="0"/>
              <a:t>warning, emergency </a:t>
            </a:r>
            <a:r>
              <a:rPr lang="en-US" altLang="en-US" dirty="0"/>
              <a:t>electronic brake </a:t>
            </a:r>
            <a:r>
              <a:rPr lang="en-US" altLang="en-US" dirty="0" smtClean="0"/>
              <a:t>lights, </a:t>
            </a:r>
            <a:r>
              <a:rPr lang="en-US" dirty="0" smtClean="0"/>
              <a:t>built based on V2V</a:t>
            </a:r>
          </a:p>
          <a:p>
            <a:pPr lvl="1">
              <a:defRPr/>
            </a:pPr>
            <a:r>
              <a:rPr lang="en-US" dirty="0" smtClean="0"/>
              <a:t>Changes in network performance can translate to the changes in safety application performance</a:t>
            </a:r>
          </a:p>
          <a:p>
            <a:pPr lvl="1"/>
            <a:r>
              <a:rPr lang="en-US" dirty="0" smtClean="0"/>
              <a:t>Simulation accuracy is critical when evaluating </a:t>
            </a:r>
            <a:r>
              <a:rPr lang="en-US" dirty="0"/>
              <a:t>the application performance</a:t>
            </a:r>
            <a:endParaRPr lang="en-US" dirty="0" smtClean="0"/>
          </a:p>
          <a:p>
            <a:r>
              <a:rPr lang="en-US" dirty="0" smtClean="0"/>
              <a:t>However, the validity of simulation is frequently questioned for large-scale networks</a:t>
            </a:r>
          </a:p>
          <a:p>
            <a:pPr lvl="1"/>
            <a:r>
              <a:rPr lang="en-US" dirty="0"/>
              <a:t>Simulation accuracy </a:t>
            </a:r>
            <a:r>
              <a:rPr lang="en-US" dirty="0" smtClean="0"/>
              <a:t>studied for small-scale networks</a:t>
            </a:r>
          </a:p>
          <a:p>
            <a:r>
              <a:rPr lang="en-US" dirty="0" smtClean="0"/>
              <a:t>This work studied </a:t>
            </a:r>
            <a:r>
              <a:rPr lang="en-US" dirty="0"/>
              <a:t>s</a:t>
            </a:r>
            <a:r>
              <a:rPr lang="en-US" dirty="0" smtClean="0"/>
              <a:t>imulation </a:t>
            </a:r>
            <a:r>
              <a:rPr lang="en-US" dirty="0"/>
              <a:t>accuracy of </a:t>
            </a:r>
            <a:r>
              <a:rPr lang="en-US" dirty="0" smtClean="0"/>
              <a:t>large-scale networks </a:t>
            </a:r>
            <a:r>
              <a:rPr lang="x-none" altLang="en-US" dirty="0"/>
              <a:t>based on the </a:t>
            </a:r>
            <a:r>
              <a:rPr lang="en-US" altLang="en-US" dirty="0" smtClean="0"/>
              <a:t>data from </a:t>
            </a:r>
            <a:r>
              <a:rPr lang="x-none" altLang="en-US" dirty="0" smtClean="0"/>
              <a:t>a </a:t>
            </a:r>
            <a:r>
              <a:rPr lang="x-none" altLang="en-US" dirty="0"/>
              <a:t>series of field </a:t>
            </a:r>
            <a:r>
              <a:rPr lang="x-none" altLang="en-US" dirty="0" smtClean="0"/>
              <a:t>tests</a:t>
            </a:r>
            <a:r>
              <a:rPr lang="en-US" alt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738"/>
            <a:ext cx="8229600" cy="808038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 smtClean="0">
                <a:solidFill>
                  <a:srgbClr val="C00000"/>
                </a:solidFill>
              </a:rPr>
              <a:t>D</a:t>
            </a:r>
            <a:r>
              <a:rPr lang="en-US" sz="2000" dirty="0" smtClean="0"/>
              <a:t>edicated </a:t>
            </a:r>
            <a:r>
              <a:rPr lang="en-US" sz="2000" b="1" u="sng" dirty="0">
                <a:solidFill>
                  <a:srgbClr val="C00000"/>
                </a:solidFill>
              </a:rPr>
              <a:t>S</a:t>
            </a:r>
            <a:r>
              <a:rPr lang="en-US" sz="2000" dirty="0"/>
              <a:t>hort </a:t>
            </a:r>
            <a:r>
              <a:rPr lang="en-US" sz="2000" b="1" u="sng" dirty="0">
                <a:solidFill>
                  <a:srgbClr val="C00000"/>
                </a:solidFill>
              </a:rPr>
              <a:t>R</a:t>
            </a:r>
            <a:r>
              <a:rPr lang="en-US" sz="2000" dirty="0"/>
              <a:t>ange </a:t>
            </a:r>
            <a:r>
              <a:rPr lang="en-US" sz="2000" b="1" u="sng" dirty="0" smtClean="0">
                <a:solidFill>
                  <a:srgbClr val="C00000"/>
                </a:solidFill>
              </a:rPr>
              <a:t>C</a:t>
            </a:r>
            <a:r>
              <a:rPr lang="en-US" sz="2000" dirty="0" smtClean="0"/>
              <a:t>ommunication (</a:t>
            </a:r>
            <a:r>
              <a:rPr lang="en-US" sz="2000" dirty="0" smtClean="0">
                <a:solidFill>
                  <a:srgbClr val="C00000"/>
                </a:solidFill>
              </a:rPr>
              <a:t>DSRC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Selected technology for V2V communication</a:t>
            </a:r>
          </a:p>
          <a:p>
            <a:pPr lvl="1"/>
            <a:r>
              <a:rPr lang="en-US" sz="1800" i="1" dirty="0"/>
              <a:t>Dedicated</a:t>
            </a:r>
            <a:r>
              <a:rPr lang="en-US" sz="1800" dirty="0"/>
              <a:t>: 5.850-5.925 GHz licensed </a:t>
            </a:r>
            <a:r>
              <a:rPr lang="en-US" sz="1800" dirty="0" smtClean="0"/>
              <a:t>spectrum</a:t>
            </a:r>
          </a:p>
          <a:p>
            <a:pPr lvl="1"/>
            <a:r>
              <a:rPr lang="en-US" sz="1800" i="1" dirty="0"/>
              <a:t>Short Range</a:t>
            </a:r>
            <a:r>
              <a:rPr lang="en-US" sz="1800" dirty="0"/>
              <a:t>: Hundreds of </a:t>
            </a:r>
            <a:r>
              <a:rPr lang="en-US" sz="1800" dirty="0" smtClean="0"/>
              <a:t>meters</a:t>
            </a:r>
          </a:p>
          <a:p>
            <a:pPr lvl="1"/>
            <a:r>
              <a:rPr lang="en-US" sz="1800" i="1" dirty="0" smtClean="0"/>
              <a:t>Communication</a:t>
            </a:r>
            <a:r>
              <a:rPr lang="en-US" sz="1800" dirty="0" smtClean="0"/>
              <a:t>: Vehicle-to/from-X</a:t>
            </a:r>
            <a:r>
              <a:rPr lang="en-US" sz="1800" dirty="0"/>
              <a:t>, where X = </a:t>
            </a:r>
          </a:p>
          <a:p>
            <a:pPr lvl="2"/>
            <a:r>
              <a:rPr lang="en-US" sz="1600" dirty="0" smtClean="0"/>
              <a:t>Another </a:t>
            </a:r>
            <a:r>
              <a:rPr lang="en-US" sz="1600" dirty="0"/>
              <a:t>vehicle (V2V) </a:t>
            </a:r>
          </a:p>
          <a:p>
            <a:pPr lvl="2"/>
            <a:r>
              <a:rPr lang="en-US" sz="1600" dirty="0" smtClean="0"/>
              <a:t>Roadside </a:t>
            </a:r>
            <a:r>
              <a:rPr lang="en-US" sz="1600" dirty="0"/>
              <a:t>infrastructure (V2I) </a:t>
            </a:r>
          </a:p>
          <a:p>
            <a:pPr lvl="2"/>
            <a:r>
              <a:rPr lang="en-US" sz="1600" dirty="0" smtClean="0"/>
              <a:t>Pedestrian</a:t>
            </a:r>
            <a:r>
              <a:rPr lang="en-US" sz="1600" dirty="0"/>
              <a:t>, bicycle, train, … </a:t>
            </a:r>
            <a:endParaRPr lang="en-US" sz="1600" dirty="0" smtClean="0"/>
          </a:p>
          <a:p>
            <a:pPr lvl="1"/>
            <a:r>
              <a:rPr lang="en-US" sz="1800" dirty="0" smtClean="0"/>
              <a:t>PHY/MAC layer regulated by IEEE 802.11p </a:t>
            </a:r>
          </a:p>
          <a:p>
            <a:pPr lvl="2"/>
            <a:r>
              <a:rPr lang="en-US" sz="1600" dirty="0" smtClean="0"/>
              <a:t>Broadcast-based, no CTS/RTS, no retransmission</a:t>
            </a:r>
          </a:p>
          <a:p>
            <a:r>
              <a:rPr lang="en-US" sz="2000" dirty="0"/>
              <a:t>DSRC driving safety concepts</a:t>
            </a:r>
          </a:p>
          <a:p>
            <a:pPr lvl="1"/>
            <a:r>
              <a:rPr lang="en-US" sz="1800" dirty="0"/>
              <a:t>Each vehicle sends safety messages frequently</a:t>
            </a:r>
          </a:p>
          <a:p>
            <a:pPr lvl="1"/>
            <a:r>
              <a:rPr lang="en-US" sz="1800" dirty="0"/>
              <a:t>Receiving vehicles assess collision threats</a:t>
            </a:r>
          </a:p>
          <a:p>
            <a:pPr lvl="1"/>
            <a:r>
              <a:rPr lang="en-US" sz="1800" dirty="0"/>
              <a:t>Threats: warns driver or take control of the vehicle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718" y="3097387"/>
            <a:ext cx="2726901" cy="138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DSRC and </a:t>
            </a:r>
            <a:r>
              <a:rPr lang="en-US" dirty="0" err="1" smtClean="0"/>
              <a:t>WiFi</a:t>
            </a:r>
            <a:r>
              <a:rPr lang="en-US" dirty="0" smtClean="0"/>
              <a:t> coexistence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IEEE 802.11 ac standard potentially add 4 new 80 MHz and 3 new 160 MHz channels in 5 GHz band</a:t>
            </a:r>
          </a:p>
          <a:p>
            <a:pPr lvl="2"/>
            <a:r>
              <a:rPr lang="en-US" dirty="0"/>
              <a:t>One 80 and one 160 MHz channel in DSRC 5.9 GHz band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55815" y="3089592"/>
            <a:ext cx="7375862" cy="3382383"/>
            <a:chOff x="1255815" y="3089592"/>
            <a:chExt cx="7375862" cy="3382383"/>
          </a:xfrm>
        </p:grpSpPr>
        <p:grpSp>
          <p:nvGrpSpPr>
            <p:cNvPr id="7" name="Group 6"/>
            <p:cNvGrpSpPr/>
            <p:nvPr/>
          </p:nvGrpSpPr>
          <p:grpSpPr>
            <a:xfrm>
              <a:off x="1255815" y="3089592"/>
              <a:ext cx="7245135" cy="3074670"/>
              <a:chOff x="1255815" y="3155621"/>
              <a:chExt cx="7245135" cy="307467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5815" y="3155621"/>
                <a:ext cx="6446520" cy="3074670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 bwMode="auto">
              <a:xfrm>
                <a:off x="6952034" y="3446585"/>
                <a:ext cx="708997" cy="1822938"/>
              </a:xfrm>
              <a:prstGeom prst="roundRect">
                <a:avLst/>
              </a:prstGeom>
              <a:solidFill>
                <a:srgbClr val="FFC000">
                  <a:alpha val="56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697919" y="4065666"/>
                <a:ext cx="8030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DSRC band</a:t>
                </a:r>
                <a:endParaRPr lang="en-US" sz="1600" b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114161" y="6164198"/>
              <a:ext cx="1517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Source: Cisco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774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 field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475785" cy="4533900"/>
          </a:xfrm>
        </p:spPr>
        <p:txBody>
          <a:bodyPr/>
          <a:lstStyle/>
          <a:p>
            <a:r>
              <a:rPr lang="en-US" dirty="0" smtClean="0"/>
              <a:t>Conducted </a:t>
            </a:r>
            <a:r>
              <a:rPr lang="en-US" dirty="0"/>
              <a:t>by the Crash Avoidance Metrics Partnership (CAMP) Vehicle Safety Communications 3 (VSC3) Consortium, in partnership with </a:t>
            </a:r>
            <a:r>
              <a:rPr lang="en-US" dirty="0" smtClean="0"/>
              <a:t>USDOT</a:t>
            </a:r>
          </a:p>
          <a:p>
            <a:r>
              <a:rPr lang="en-US" dirty="0" smtClean="0"/>
              <a:t>Focus on performance of a large-scale DSRC system, evaluation metrics</a:t>
            </a:r>
          </a:p>
          <a:p>
            <a:pPr lvl="1"/>
            <a:r>
              <a:rPr lang="en-US" dirty="0" smtClean="0"/>
              <a:t>Channel busy percentage (CBP): how busy the channel is</a:t>
            </a:r>
          </a:p>
          <a:p>
            <a:pPr lvl="1"/>
            <a:r>
              <a:rPr lang="en-US" dirty="0" smtClean="0"/>
              <a:t>Packet error rate (PER): how many packets are lost</a:t>
            </a:r>
          </a:p>
          <a:p>
            <a:pPr lvl="1"/>
            <a:r>
              <a:rPr lang="en-US" dirty="0" smtClean="0"/>
              <a:t>Inter-packet gap (IPG): how long the delay is</a:t>
            </a:r>
          </a:p>
          <a:p>
            <a:r>
              <a:rPr lang="en-US" dirty="0" smtClean="0"/>
              <a:t>Transceiver configurations</a:t>
            </a:r>
          </a:p>
          <a:p>
            <a:pPr lvl="1"/>
            <a:r>
              <a:rPr lang="en-US" sz="1800" dirty="0" smtClean="0"/>
              <a:t>OFDM 10 MHz channel, data rate = 6 Mbps, center frequency = 5.9 GHz</a:t>
            </a:r>
          </a:p>
          <a:p>
            <a:pPr lvl="1"/>
            <a:r>
              <a:rPr lang="en-US" sz="1800" dirty="0" smtClean="0"/>
              <a:t>Transmission rate = 10 packets per second</a:t>
            </a:r>
          </a:p>
          <a:p>
            <a:pPr lvl="1"/>
            <a:r>
              <a:rPr lang="en-US" sz="1800" dirty="0" smtClean="0"/>
              <a:t>Packet size = ~300 Bytes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 field test---phase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test scenario</a:t>
            </a:r>
          </a:p>
          <a:p>
            <a:pPr lvl="1"/>
            <a:r>
              <a:rPr lang="en-US" dirty="0" smtClean="0"/>
              <a:t>Phase 1 test: 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Up to 200</a:t>
            </a:r>
            <a:r>
              <a:rPr lang="en-US" dirty="0" smtClean="0"/>
              <a:t> transceivers, each mounted on the roof of moving vehicles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ix different driving </a:t>
            </a:r>
            <a:r>
              <a:rPr lang="en-US" dirty="0"/>
              <a:t>configurations were </a:t>
            </a:r>
            <a:r>
              <a:rPr lang="en-US" dirty="0" smtClean="0"/>
              <a:t>tested</a:t>
            </a:r>
          </a:p>
          <a:p>
            <a:pPr lvl="3"/>
            <a:r>
              <a:rPr lang="en-US" dirty="0" smtClean="0"/>
              <a:t>Highway</a:t>
            </a:r>
          </a:p>
          <a:p>
            <a:pPr lvl="3"/>
            <a:r>
              <a:rPr lang="en-US" dirty="0" smtClean="0"/>
              <a:t>Intersection</a:t>
            </a:r>
          </a:p>
          <a:p>
            <a:pPr lvl="3"/>
            <a:r>
              <a:rPr lang="en-US" dirty="0"/>
              <a:t>V2V Safety </a:t>
            </a:r>
            <a:r>
              <a:rPr lang="en-US" dirty="0" smtClean="0"/>
              <a:t>Application</a:t>
            </a:r>
          </a:p>
          <a:p>
            <a:pPr lvl="3"/>
            <a:r>
              <a:rPr lang="en-US" dirty="0" smtClean="0"/>
              <a:t>High </a:t>
            </a:r>
            <a:r>
              <a:rPr lang="en-US" dirty="0"/>
              <a:t>Dynamics Winding </a:t>
            </a:r>
            <a:r>
              <a:rPr lang="en-US" dirty="0" smtClean="0"/>
              <a:t>Road</a:t>
            </a:r>
          </a:p>
          <a:p>
            <a:pPr lvl="3"/>
            <a:r>
              <a:rPr lang="en-US" dirty="0"/>
              <a:t>Hidden </a:t>
            </a:r>
            <a:r>
              <a:rPr lang="en-US" dirty="0" smtClean="0"/>
              <a:t>Node</a:t>
            </a:r>
          </a:p>
          <a:p>
            <a:pPr lvl="3"/>
            <a:r>
              <a:rPr lang="en-US" dirty="0" smtClean="0"/>
              <a:t>Sudden loading effect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00800" y="-2757488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41" y="5087484"/>
            <a:ext cx="3797935" cy="112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217" y="4202349"/>
            <a:ext cx="4157784" cy="2434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 field test---phase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Phase 2 test:</a:t>
            </a:r>
          </a:p>
          <a:p>
            <a:pPr lvl="2"/>
            <a:r>
              <a:rPr lang="en-US" dirty="0" smtClean="0"/>
              <a:t>In a relatively straightforward open-space environment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Up to 400</a:t>
            </a:r>
            <a:r>
              <a:rPr lang="en-US" dirty="0" smtClean="0"/>
              <a:t> transceivers: majority mounted on static carts, a small number mounted on moving vehicles</a:t>
            </a:r>
          </a:p>
          <a:p>
            <a:pPr lvl="2"/>
            <a:r>
              <a:rPr lang="en-US" dirty="0"/>
              <a:t>66 </a:t>
            </a:r>
            <a:r>
              <a:rPr lang="en-US" dirty="0" smtClean="0"/>
              <a:t>static </a:t>
            </a:r>
            <a:r>
              <a:rPr lang="en-US" dirty="0"/>
              <a:t>c</a:t>
            </a:r>
            <a:r>
              <a:rPr lang="en-US" dirty="0" smtClean="0"/>
              <a:t>arts </a:t>
            </a:r>
            <a:r>
              <a:rPr lang="en-US" dirty="0"/>
              <a:t>over </a:t>
            </a:r>
            <a:r>
              <a:rPr lang="en-US" dirty="0" smtClean="0"/>
              <a:t>1200m</a:t>
            </a:r>
          </a:p>
          <a:p>
            <a:pPr lvl="2"/>
            <a:r>
              <a:rPr lang="en-US" dirty="0" smtClean="0"/>
              <a:t>Cart spacing: 37.5 m to the closest neighbor, 75 m to the neighbor on the same raw </a:t>
            </a:r>
          </a:p>
          <a:p>
            <a:pPr lvl="2"/>
            <a:r>
              <a:rPr lang="en-US" dirty="0"/>
              <a:t>Vehicles drove between </a:t>
            </a:r>
            <a:r>
              <a:rPr lang="en-US" dirty="0" smtClean="0"/>
              <a:t>rows of </a:t>
            </a:r>
            <a:r>
              <a:rPr lang="en-US" dirty="0"/>
              <a:t>carts with 75m spacing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6599"/>
            <a:ext cx="6045984" cy="2645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573" y="4734745"/>
            <a:ext cx="3210836" cy="1389574"/>
          </a:xfrm>
          <a:prstGeom prst="rect">
            <a:avLst/>
          </a:prstGeom>
        </p:spPr>
      </p:pic>
      <p:sp>
        <p:nvSpPr>
          <p:cNvPr id="8" name="Curved Down Arrow 7"/>
          <p:cNvSpPr/>
          <p:nvPr/>
        </p:nvSpPr>
        <p:spPr bwMode="auto">
          <a:xfrm>
            <a:off x="5772677" y="4345020"/>
            <a:ext cx="2009452" cy="423045"/>
          </a:xfrm>
          <a:prstGeom prst="curvedDownArrow">
            <a:avLst/>
          </a:prstGeom>
          <a:solidFill>
            <a:srgbClr val="CE002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anose="020B060007020508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149" y="4046706"/>
            <a:ext cx="158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Measured CBP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15238" y="4568566"/>
            <a:ext cx="10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&gt;80%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RU_Template_Verdana_B">
  <a:themeElements>
    <a:clrScheme name="2_RU_Template_Verdana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RU_Template_Verdana_B">
      <a:majorFont>
        <a:latin typeface="Georgia"/>
        <a:ea typeface="MS PGothic"/>
        <a:cs typeface=""/>
      </a:majorFont>
      <a:minorFont>
        <a:latin typeface="Georgi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2_RU_Template_Verdana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U_Template_Verdana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U_Template_Verdana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U_Template_Verdana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U_Template_Verdana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U_Template_Verdana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U_Template_Verdana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U_Template_Verdana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U_Template_Verdana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U_Template_Verdana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U_Template_Verdana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U_Template_Verdana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U_Template_Verdana_B">
  <a:themeElements>
    <a:clrScheme name="1_RU_Template_Verdana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U_Template_Verdana_B">
      <a:majorFont>
        <a:latin typeface="Georgia"/>
        <a:ea typeface="MS PGothic"/>
        <a:cs typeface=""/>
      </a:majorFont>
      <a:minorFont>
        <a:latin typeface="Georgi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1_RU_Template_Verdana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RU_Template_Verdana_B</Template>
  <TotalTime>1143</TotalTime>
  <Words>1961</Words>
  <Application>Microsoft Office PowerPoint</Application>
  <PresentationFormat>On-screen Show (4:3)</PresentationFormat>
  <Paragraphs>295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Gulim</vt:lpstr>
      <vt:lpstr>MS PGothic</vt:lpstr>
      <vt:lpstr>SimSun</vt:lpstr>
      <vt:lpstr>Arial</vt:lpstr>
      <vt:lpstr>Georgia</vt:lpstr>
      <vt:lpstr>Impact</vt:lpstr>
      <vt:lpstr>2_RU_Template_Verdana_B</vt:lpstr>
      <vt:lpstr>1_RU_Template_Verdana_B</vt:lpstr>
      <vt:lpstr>Simulating Large-Scale Vehicular Networks with Statistical Accuracy</vt:lpstr>
      <vt:lpstr>Outline</vt:lpstr>
      <vt:lpstr>Introduction</vt:lpstr>
      <vt:lpstr>Motivation</vt:lpstr>
      <vt:lpstr>Background</vt:lpstr>
      <vt:lpstr>Background</vt:lpstr>
      <vt:lpstr>CAMP field test</vt:lpstr>
      <vt:lpstr>CAMP field test---phase 1</vt:lpstr>
      <vt:lpstr>CAMP field test---phase 2</vt:lpstr>
      <vt:lpstr>Simulator calibration</vt:lpstr>
      <vt:lpstr>Transceiver mobility</vt:lpstr>
      <vt:lpstr>Network traffic generator</vt:lpstr>
      <vt:lpstr>Signal propagation---modeling framework</vt:lpstr>
      <vt:lpstr>Signal propagation---model choices</vt:lpstr>
      <vt:lpstr>Signal propagation---model choices</vt:lpstr>
      <vt:lpstr>Receiver model---Frame capture effect</vt:lpstr>
      <vt:lpstr>Receiver model---frame capture effect</vt:lpstr>
      <vt:lpstr>Receiver model---MAC layer correction</vt:lpstr>
      <vt:lpstr>Receiver model---MAC layer correction</vt:lpstr>
      <vt:lpstr>Calibration performance</vt:lpstr>
      <vt:lpstr>Impact of propagation model calibration</vt:lpstr>
      <vt:lpstr>Impact of propagation model calibration</vt:lpstr>
      <vt:lpstr>Impact of receiver model calibration</vt:lpstr>
      <vt:lpstr>Impact of receiver model calibration</vt:lpstr>
      <vt:lpstr>Simulation runtime</vt:lpstr>
      <vt:lpstr>Conclusion</vt:lpstr>
      <vt:lpstr>PowerPoint Presentation</vt:lpstr>
      <vt:lpstr>Backup slides</vt:lpstr>
      <vt:lpstr>Introduction</vt:lpstr>
      <vt:lpstr>Introduction</vt:lpstr>
      <vt:lpstr>CAMP hardware lab test</vt:lpstr>
    </vt:vector>
  </TitlesOfParts>
  <Company>Nokia Oyj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Preserving Privacy in GPS Traces via Uncertainty-Aware Path Cloaking</dc:title>
  <dc:creator>bhoh</dc:creator>
  <cp:lastModifiedBy>alex chang</cp:lastModifiedBy>
  <cp:revision>774</cp:revision>
  <dcterms:created xsi:type="dcterms:W3CDTF">2016-06-07T01:51:57Z</dcterms:created>
  <dcterms:modified xsi:type="dcterms:W3CDTF">2016-06-17T18:53:57Z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1033-10.1.0.5503</vt:lpwstr>
  </property>
</Properties>
</file>